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sldIdLst>
    <p:sldId id="291" r:id="rId3"/>
    <p:sldId id="262" r:id="rId4"/>
    <p:sldId id="271" r:id="rId5"/>
    <p:sldId id="292" r:id="rId6"/>
    <p:sldId id="263" r:id="rId7"/>
    <p:sldId id="266" r:id="rId8"/>
    <p:sldId id="293" r:id="rId9"/>
    <p:sldId id="289" r:id="rId10"/>
    <p:sldId id="265" r:id="rId11"/>
    <p:sldId id="273" r:id="rId12"/>
    <p:sldId id="278" r:id="rId13"/>
    <p:sldId id="264" r:id="rId14"/>
    <p:sldId id="274" r:id="rId15"/>
    <p:sldId id="294" r:id="rId16"/>
    <p:sldId id="295" r:id="rId17"/>
    <p:sldId id="296" r:id="rId18"/>
    <p:sldId id="298" r:id="rId19"/>
    <p:sldId id="300" r:id="rId20"/>
    <p:sldId id="301" r:id="rId21"/>
    <p:sldId id="299" r:id="rId22"/>
    <p:sldId id="297" r:id="rId23"/>
    <p:sldId id="279" r:id="rId24"/>
    <p:sldId id="286" r:id="rId25"/>
    <p:sldId id="275" r:id="rId26"/>
    <p:sldId id="276" r:id="rId27"/>
    <p:sldId id="277" r:id="rId28"/>
    <p:sldId id="280" r:id="rId29"/>
    <p:sldId id="281" r:id="rId30"/>
    <p:sldId id="282" r:id="rId31"/>
    <p:sldId id="284" r:id="rId32"/>
    <p:sldId id="285" r:id="rId33"/>
    <p:sldId id="302" r:id="rId34"/>
    <p:sldId id="303" r:id="rId35"/>
    <p:sldId id="304" r:id="rId36"/>
    <p:sldId id="269" r:id="rId37"/>
    <p:sldId id="288" r:id="rId38"/>
    <p:sldId id="283" r:id="rId39"/>
    <p:sldId id="305"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3" autoAdjust="0"/>
    <p:restoredTop sz="94660"/>
  </p:normalViewPr>
  <p:slideViewPr>
    <p:cSldViewPr>
      <p:cViewPr varScale="1">
        <p:scale>
          <a:sx n="91" d="100"/>
          <a:sy n="91" d="100"/>
        </p:scale>
        <p:origin x="-792"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E75DD-690C-4C33-9542-AE3B507040D2}" type="datetimeFigureOut">
              <a:rPr lang="en-US" smtClean="0"/>
              <a:pPr/>
              <a:t>25/11/2018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2B58B-7103-4346-83E7-F964DD07B7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A2B58B-7103-4346-83E7-F964DD07B768}"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A2B58B-7103-4346-83E7-F964DD07B768}"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xmlns=""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xmlns=""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pPr/>
              <a:t>25/11/2018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25/11/2018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xmlns=""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p:cNvSpPr/>
          <p:nvPr/>
        </p:nvSpPr>
        <p:spPr>
          <a:xfrm>
            <a:off x="4572001" y="2404874"/>
            <a:ext cx="4572000" cy="1872208"/>
          </a:xfrm>
          <a:custGeom>
            <a:avLst/>
            <a:gdLst/>
            <a:ahLst/>
            <a:cxnLst/>
            <a:rect l="l" t="t" r="r" b="b"/>
            <a:pathLst>
              <a:path w="4328021" h="2160240">
                <a:moveTo>
                  <a:pt x="260655" y="0"/>
                </a:moveTo>
                <a:lnTo>
                  <a:pt x="4328021" y="0"/>
                </a:lnTo>
                <a:lnTo>
                  <a:pt x="4328021" y="2160240"/>
                </a:lnTo>
                <a:lnTo>
                  <a:pt x="260655" y="2160240"/>
                </a:lnTo>
                <a:cubicBezTo>
                  <a:pt x="116699" y="2160240"/>
                  <a:pt x="0" y="2043541"/>
                  <a:pt x="0" y="1899585"/>
                </a:cubicBezTo>
                <a:lnTo>
                  <a:pt x="0" y="260655"/>
                </a:lnTo>
                <a:cubicBezTo>
                  <a:pt x="0" y="116699"/>
                  <a:pt x="116699" y="0"/>
                  <a:pt x="260655" y="0"/>
                </a:cubicBezTo>
                <a:close/>
              </a:path>
            </a:pathLst>
          </a:custGeom>
          <a:solidFill>
            <a:schemeClr val="accent6">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4283968" y="3656459"/>
            <a:ext cx="4608511" cy="261610"/>
          </a:xfrm>
          <a:prstGeom prst="rect">
            <a:avLst/>
          </a:prstGeom>
          <a:noFill/>
        </p:spPr>
        <p:txBody>
          <a:bodyPr wrap="square">
            <a:spAutoFit/>
          </a:bodyPr>
          <a:lstStyle/>
          <a:p>
            <a:pPr algn="r" fontAlgn="auto">
              <a:spcBef>
                <a:spcPts val="0"/>
              </a:spcBef>
              <a:spcAft>
                <a:spcPts val="0"/>
              </a:spcAft>
              <a:defRPr/>
            </a:pPr>
            <a:r>
              <a:rPr kumimoji="0" lang="en-US" altLang="ko-KR" sz="1100" b="1" dirty="0">
                <a:solidFill>
                  <a:schemeClr val="accent6">
                    <a:lumMod val="20000"/>
                    <a:lumOff val="80000"/>
                  </a:schemeClr>
                </a:solidFill>
                <a:latin typeface="Arial" pitchFamily="34" charset="0"/>
                <a:cs typeface="Arial" pitchFamily="34" charset="0"/>
              </a:rPr>
              <a:t>SOFTVENT SERVICES PVT. LTD.   </a:t>
            </a:r>
          </a:p>
        </p:txBody>
      </p:sp>
      <p:sp>
        <p:nvSpPr>
          <p:cNvPr id="13" name="TextBox 1"/>
          <p:cNvSpPr txBox="1">
            <a:spLocks noChangeArrowheads="1"/>
          </p:cNvSpPr>
          <p:nvPr/>
        </p:nvSpPr>
        <p:spPr bwMode="auto">
          <a:xfrm>
            <a:off x="3070921" y="2608791"/>
            <a:ext cx="4777679" cy="738664"/>
          </a:xfrm>
          <a:prstGeom prst="rect">
            <a:avLst/>
          </a:prstGeom>
          <a:noFill/>
          <a:ln w="9525">
            <a:noFill/>
            <a:miter lim="800000"/>
            <a:headEnd/>
            <a:tailEnd/>
          </a:ln>
        </p:spPr>
        <p:txBody>
          <a:bodyPr wrap="square">
            <a:spAutoFit/>
          </a:bodyPr>
          <a:lstStyle/>
          <a:p>
            <a:pPr algn="r"/>
            <a:r>
              <a:rPr lang="en-US" altLang="ko-KR" sz="3200" b="1" dirty="0">
                <a:solidFill>
                  <a:schemeClr val="accent6">
                    <a:lumMod val="20000"/>
                    <a:lumOff val="80000"/>
                  </a:schemeClr>
                </a:solidFill>
                <a:latin typeface="Arial" pitchFamily="34" charset="0"/>
                <a:ea typeface="맑은 고딕" pitchFamily="50" charset="-127"/>
                <a:cs typeface="Arial" pitchFamily="34" charset="0"/>
              </a:rPr>
              <a:t>vMfgSys | </a:t>
            </a:r>
          </a:p>
          <a:p>
            <a:pPr algn="r"/>
            <a:r>
              <a:rPr lang="en-US" altLang="ko-KR" sz="1000" b="1" dirty="0">
                <a:solidFill>
                  <a:schemeClr val="accent6">
                    <a:lumMod val="20000"/>
                    <a:lumOff val="80000"/>
                  </a:schemeClr>
                </a:solidFill>
                <a:latin typeface="Arial" pitchFamily="34" charset="0"/>
                <a:ea typeface="맑은 고딕" pitchFamily="50" charset="-127"/>
                <a:cs typeface="Arial" pitchFamily="34" charset="0"/>
              </a:rPr>
              <a:t>Ver.6.0</a:t>
            </a:r>
            <a:endParaRPr lang="en-US" altLang="ko-KR" sz="2400" b="1" dirty="0">
              <a:solidFill>
                <a:schemeClr val="accent6">
                  <a:lumMod val="20000"/>
                  <a:lumOff val="80000"/>
                </a:schemeClr>
              </a:solidFill>
              <a:latin typeface="Arial" pitchFamily="34" charset="0"/>
              <a:ea typeface="맑은 고딕" pitchFamily="50" charset="-127"/>
              <a:cs typeface="Arial" pitchFamily="34" charset="0"/>
            </a:endParaRPr>
          </a:p>
        </p:txBody>
      </p:sp>
      <p:sp>
        <p:nvSpPr>
          <p:cNvPr id="14" name="TextBox 13">
            <a:hlinkClick r:id="rId2"/>
          </p:cNvPr>
          <p:cNvSpPr txBox="1"/>
          <p:nvPr/>
        </p:nvSpPr>
        <p:spPr>
          <a:xfrm>
            <a:off x="0" y="4804578"/>
            <a:ext cx="8892479"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sp>
        <p:nvSpPr>
          <p:cNvPr id="6" name="TextBox 5"/>
          <p:cNvSpPr txBox="1"/>
          <p:nvPr/>
        </p:nvSpPr>
        <p:spPr>
          <a:xfrm>
            <a:off x="7772400" y="2647950"/>
            <a:ext cx="990600" cy="600164"/>
          </a:xfrm>
          <a:prstGeom prst="rect">
            <a:avLst/>
          </a:prstGeom>
          <a:noFill/>
        </p:spPr>
        <p:txBody>
          <a:bodyPr wrap="square" rtlCol="0">
            <a:spAutoFit/>
          </a:bodyPr>
          <a:lstStyle/>
          <a:p>
            <a:r>
              <a:rPr lang="en-US" altLang="ko-KR" sz="800" b="1" dirty="0">
                <a:solidFill>
                  <a:schemeClr val="accent6">
                    <a:lumMod val="20000"/>
                    <a:lumOff val="80000"/>
                  </a:schemeClr>
                </a:solidFill>
                <a:latin typeface="Arial" pitchFamily="34" charset="0"/>
                <a:ea typeface="맑은 고딕" pitchFamily="50" charset="-127"/>
                <a:cs typeface="Arial" pitchFamily="34" charset="0"/>
              </a:rPr>
              <a:t>Project Management</a:t>
            </a:r>
          </a:p>
          <a:p>
            <a:r>
              <a:rPr lang="en-US" altLang="ko-KR" sz="800" b="1" dirty="0">
                <a:solidFill>
                  <a:schemeClr val="accent6">
                    <a:lumMod val="20000"/>
                    <a:lumOff val="80000"/>
                  </a:schemeClr>
                </a:solidFill>
                <a:latin typeface="Arial" pitchFamily="34" charset="0"/>
                <a:ea typeface="맑은 고딕" pitchFamily="50" charset="-127"/>
                <a:cs typeface="Arial" pitchFamily="34" charset="0"/>
              </a:rPr>
              <a:t>Inventory</a:t>
            </a:r>
          </a:p>
          <a:p>
            <a:r>
              <a:rPr lang="en-US" altLang="ko-KR" sz="800" b="1" dirty="0">
                <a:solidFill>
                  <a:schemeClr val="accent6">
                    <a:lumMod val="20000"/>
                    <a:lumOff val="80000"/>
                  </a:schemeClr>
                </a:solidFill>
                <a:latin typeface="Arial" pitchFamily="34" charset="0"/>
                <a:ea typeface="맑은 고딕" pitchFamily="50" charset="-127"/>
                <a:cs typeface="Arial" pitchFamily="34" charset="0"/>
              </a:rPr>
              <a:t>Control</a:t>
            </a:r>
          </a:p>
          <a:p>
            <a:endParaRPr lang="en-US" sz="100" dirty="0"/>
          </a:p>
        </p:txBody>
      </p:sp>
    </p:spTree>
    <p:extLst>
      <p:ext uri="{BB962C8B-B14F-4D97-AF65-F5344CB8AC3E}">
        <p14:creationId xmlns:p14="http://schemas.microsoft.com/office/powerpoint/2010/main" xmlns=""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50000"/>
              </a:lnSpc>
            </a:pPr>
            <a:r>
              <a:rPr lang="en-US" sz="2800" dirty="0">
                <a:solidFill>
                  <a:schemeClr val="bg1"/>
                </a:solidFill>
                <a:latin typeface="Tahoma" pitchFamily="34" charset="0"/>
                <a:ea typeface="Tahoma" pitchFamily="34" charset="0"/>
                <a:cs typeface="Tahoma" pitchFamily="34" charset="0"/>
              </a:rPr>
              <a:t>Highly Developed Interface of Data Entry </a:t>
            </a:r>
          </a:p>
        </p:txBody>
      </p:sp>
      <p:pic>
        <p:nvPicPr>
          <p:cNvPr id="7" name="Picture 6"/>
          <p:cNvPicPr/>
          <p:nvPr/>
        </p:nvPicPr>
        <p:blipFill>
          <a:blip r:embed="rId2"/>
          <a:srcRect/>
          <a:stretch>
            <a:fillRect/>
          </a:stretch>
        </p:blipFill>
        <p:spPr bwMode="auto">
          <a:xfrm>
            <a:off x="152400" y="1034342"/>
            <a:ext cx="5715000" cy="3074816"/>
          </a:xfrm>
          <a:prstGeom prst="rect">
            <a:avLst/>
          </a:prstGeom>
          <a:noFill/>
          <a:ln w="9525">
            <a:noFill/>
            <a:miter lim="800000"/>
            <a:headEnd/>
            <a:tailEnd/>
          </a:ln>
        </p:spPr>
      </p:pic>
      <p:sp>
        <p:nvSpPr>
          <p:cNvPr id="9" name="TextBox 8"/>
          <p:cNvSpPr txBox="1"/>
          <p:nvPr/>
        </p:nvSpPr>
        <p:spPr>
          <a:xfrm>
            <a:off x="5867400" y="1123950"/>
            <a:ext cx="3276600" cy="3416320"/>
          </a:xfrm>
          <a:prstGeom prst="rect">
            <a:avLst/>
          </a:prstGeom>
          <a:noFill/>
        </p:spPr>
        <p:txBody>
          <a:bodyPr wrap="square" rtlCol="0">
            <a:spAutoFit/>
          </a:bodyPr>
          <a:lstStyle/>
          <a:p>
            <a:pPr>
              <a:lnSpc>
                <a:spcPct val="150000"/>
              </a:lnSpc>
            </a:pPr>
            <a:r>
              <a:rPr lang="en-US" sz="1200" b="1" i="1" dirty="0">
                <a:solidFill>
                  <a:schemeClr val="bg1"/>
                </a:solidFill>
                <a:latin typeface="Tahoma" pitchFamily="34" charset="0"/>
                <a:ea typeface="Tahoma" pitchFamily="34" charset="0"/>
                <a:cs typeface="Tahoma" pitchFamily="34" charset="0"/>
              </a:rPr>
              <a:t>Master Screen Features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Authorization </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Multiple Address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Active/Inactive</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Multiple Contact Person Details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Alert Message</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Party Notes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Activities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File Attachment</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Header Info can be Split in Multiple Tabs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Creation of Fields done using Softvent </a:t>
            </a:r>
          </a:p>
          <a:p>
            <a:pPr>
              <a:lnSpc>
                <a:spcPct val="150000"/>
              </a:lnSpc>
            </a:pPr>
            <a:r>
              <a:rPr lang="en-US" sz="1200" dirty="0">
                <a:solidFill>
                  <a:schemeClr val="bg1"/>
                </a:solidFill>
                <a:latin typeface="Tahoma" pitchFamily="34" charset="0"/>
                <a:ea typeface="Tahoma" pitchFamily="34" charset="0"/>
                <a:cs typeface="Tahoma" pitchFamily="34" charset="0"/>
              </a:rPr>
              <a:t>   DocDesigner Tool</a:t>
            </a:r>
          </a:p>
        </p:txBody>
      </p:sp>
      <p:grpSp>
        <p:nvGrpSpPr>
          <p:cNvPr id="6" name="Group 5"/>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3" cstate="print"/>
            <a:stretch>
              <a:fillRect/>
            </a:stretch>
          </p:blipFill>
          <p:spPr>
            <a:xfrm>
              <a:off x="7620000" y="4524569"/>
              <a:ext cx="1371600" cy="618931"/>
            </a:xfrm>
            <a:prstGeom prst="rect">
              <a:avLst/>
            </a:prstGeom>
          </p:spPr>
        </p:pic>
        <p:sp>
          <p:nvSpPr>
            <p:cNvPr id="10" name="TextBox 9"/>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Search</a:t>
            </a:r>
          </a:p>
        </p:txBody>
      </p:sp>
      <p:pic>
        <p:nvPicPr>
          <p:cNvPr id="4" name="Picture 3">
            <a:extLst>
              <a:ext uri="{FF2B5EF4-FFF2-40B4-BE49-F238E27FC236}">
                <a16:creationId xmlns:a16="http://schemas.microsoft.com/office/drawing/2014/main" xmlns="" id="{D91CFFFF-FCCA-4DAC-B9FD-258AA90EC9B9}"/>
              </a:ext>
            </a:extLst>
          </p:cNvPr>
          <p:cNvPicPr/>
          <p:nvPr/>
        </p:nvPicPr>
        <p:blipFill>
          <a:blip r:embed="rId2" cstate="print"/>
          <a:stretch>
            <a:fillRect/>
          </a:stretch>
        </p:blipFill>
        <p:spPr>
          <a:xfrm>
            <a:off x="228600" y="3028950"/>
            <a:ext cx="2209800" cy="1600200"/>
          </a:xfrm>
          <a:prstGeom prst="rect">
            <a:avLst/>
          </a:prstGeom>
        </p:spPr>
      </p:pic>
      <p:pic>
        <p:nvPicPr>
          <p:cNvPr id="36871" name="Picture 7"/>
          <p:cNvPicPr>
            <a:picLocks noChangeAspect="1" noChangeArrowheads="1"/>
          </p:cNvPicPr>
          <p:nvPr/>
        </p:nvPicPr>
        <p:blipFill>
          <a:blip r:embed="rId3"/>
          <a:srcRect/>
          <a:stretch>
            <a:fillRect/>
          </a:stretch>
        </p:blipFill>
        <p:spPr bwMode="auto">
          <a:xfrm>
            <a:off x="2948898" y="3028950"/>
            <a:ext cx="2537502" cy="1600200"/>
          </a:xfrm>
          <a:prstGeom prst="rect">
            <a:avLst/>
          </a:prstGeom>
          <a:noFill/>
          <a:ln w="9525">
            <a:noFill/>
            <a:miter lim="800000"/>
            <a:headEnd/>
            <a:tailEnd/>
          </a:ln>
          <a:effectLst/>
        </p:spPr>
      </p:pic>
      <p:pic>
        <p:nvPicPr>
          <p:cNvPr id="36873" name="Picture 9"/>
          <p:cNvPicPr>
            <a:picLocks noChangeAspect="1" noChangeArrowheads="1"/>
          </p:cNvPicPr>
          <p:nvPr/>
        </p:nvPicPr>
        <p:blipFill>
          <a:blip r:embed="rId4"/>
          <a:srcRect/>
          <a:stretch>
            <a:fillRect/>
          </a:stretch>
        </p:blipFill>
        <p:spPr bwMode="auto">
          <a:xfrm>
            <a:off x="5969907" y="3028950"/>
            <a:ext cx="2774043" cy="1600200"/>
          </a:xfrm>
          <a:prstGeom prst="rect">
            <a:avLst/>
          </a:prstGeom>
          <a:noFill/>
          <a:ln w="9525">
            <a:noFill/>
            <a:miter lim="800000"/>
            <a:headEnd/>
            <a:tailEnd/>
          </a:ln>
          <a:effectLst/>
        </p:spPr>
      </p:pic>
      <p:pic>
        <p:nvPicPr>
          <p:cNvPr id="36874" name="Picture 10"/>
          <p:cNvPicPr>
            <a:picLocks noChangeAspect="1" noChangeArrowheads="1"/>
          </p:cNvPicPr>
          <p:nvPr/>
        </p:nvPicPr>
        <p:blipFill>
          <a:blip r:embed="rId5"/>
          <a:srcRect/>
          <a:stretch>
            <a:fillRect/>
          </a:stretch>
        </p:blipFill>
        <p:spPr bwMode="auto">
          <a:xfrm>
            <a:off x="457201" y="1200150"/>
            <a:ext cx="2438400" cy="1371600"/>
          </a:xfrm>
          <a:prstGeom prst="rect">
            <a:avLst/>
          </a:prstGeom>
          <a:noFill/>
          <a:ln w="9525">
            <a:noFill/>
            <a:miter lim="800000"/>
            <a:headEnd/>
            <a:tailEnd/>
          </a:ln>
          <a:effectLst/>
        </p:spPr>
      </p:pic>
      <p:pic>
        <p:nvPicPr>
          <p:cNvPr id="36876" name="Picture 12"/>
          <p:cNvPicPr>
            <a:picLocks noChangeAspect="1" noChangeArrowheads="1"/>
          </p:cNvPicPr>
          <p:nvPr/>
        </p:nvPicPr>
        <p:blipFill>
          <a:blip r:embed="rId6"/>
          <a:srcRect/>
          <a:stretch>
            <a:fillRect/>
          </a:stretch>
        </p:blipFill>
        <p:spPr bwMode="auto">
          <a:xfrm>
            <a:off x="5867400" y="1200150"/>
            <a:ext cx="2971800" cy="1371600"/>
          </a:xfrm>
          <a:prstGeom prst="rect">
            <a:avLst/>
          </a:prstGeom>
          <a:noFill/>
          <a:ln w="9525">
            <a:noFill/>
            <a:miter lim="800000"/>
            <a:headEnd/>
            <a:tailEnd/>
          </a:ln>
          <a:effectLst/>
        </p:spPr>
      </p:pic>
      <p:sp>
        <p:nvSpPr>
          <p:cNvPr id="17" name="TextBox 16"/>
          <p:cNvSpPr txBox="1"/>
          <p:nvPr/>
        </p:nvSpPr>
        <p:spPr>
          <a:xfrm>
            <a:off x="457200" y="923151"/>
            <a:ext cx="24384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Menu Searching</a:t>
            </a:r>
          </a:p>
        </p:txBody>
      </p:sp>
      <p:sp>
        <p:nvSpPr>
          <p:cNvPr id="18" name="TextBox 17"/>
          <p:cNvSpPr txBox="1"/>
          <p:nvPr/>
        </p:nvSpPr>
        <p:spPr>
          <a:xfrm>
            <a:off x="5867400" y="895350"/>
            <a:ext cx="29718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Transaction Searching</a:t>
            </a:r>
          </a:p>
        </p:txBody>
      </p:sp>
      <p:sp>
        <p:nvSpPr>
          <p:cNvPr id="19" name="TextBox 18"/>
          <p:cNvSpPr txBox="1"/>
          <p:nvPr/>
        </p:nvSpPr>
        <p:spPr>
          <a:xfrm>
            <a:off x="0" y="2751951"/>
            <a:ext cx="26670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Column Header Searching &amp; Sorting</a:t>
            </a:r>
          </a:p>
        </p:txBody>
      </p:sp>
      <p:sp>
        <p:nvSpPr>
          <p:cNvPr id="21" name="TextBox 20"/>
          <p:cNvSpPr txBox="1"/>
          <p:nvPr/>
        </p:nvSpPr>
        <p:spPr>
          <a:xfrm>
            <a:off x="6096000" y="2724150"/>
            <a:ext cx="26670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Actions on the Filtered Data</a:t>
            </a:r>
          </a:p>
        </p:txBody>
      </p:sp>
      <p:sp>
        <p:nvSpPr>
          <p:cNvPr id="22" name="TextBox 21"/>
          <p:cNvSpPr txBox="1"/>
          <p:nvPr/>
        </p:nvSpPr>
        <p:spPr>
          <a:xfrm>
            <a:off x="2971800" y="2724150"/>
            <a:ext cx="24384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Column Filtering</a:t>
            </a:r>
          </a:p>
        </p:txBody>
      </p:sp>
      <p:pic>
        <p:nvPicPr>
          <p:cNvPr id="36877" name="Picture 13"/>
          <p:cNvPicPr>
            <a:picLocks noChangeAspect="1" noChangeArrowheads="1"/>
          </p:cNvPicPr>
          <p:nvPr/>
        </p:nvPicPr>
        <p:blipFill>
          <a:blip r:embed="rId7"/>
          <a:srcRect/>
          <a:stretch>
            <a:fillRect/>
          </a:stretch>
        </p:blipFill>
        <p:spPr bwMode="auto">
          <a:xfrm>
            <a:off x="3124200" y="1649574"/>
            <a:ext cx="2438400" cy="845976"/>
          </a:xfrm>
          <a:prstGeom prst="rect">
            <a:avLst/>
          </a:prstGeom>
          <a:noFill/>
          <a:ln w="9525">
            <a:noFill/>
            <a:miter lim="800000"/>
            <a:headEnd/>
            <a:tailEnd/>
          </a:ln>
          <a:effectLst/>
        </p:spPr>
      </p:pic>
      <p:sp>
        <p:nvSpPr>
          <p:cNvPr id="24" name="TextBox 23"/>
          <p:cNvSpPr txBox="1"/>
          <p:nvPr/>
        </p:nvSpPr>
        <p:spPr>
          <a:xfrm>
            <a:off x="3124200" y="1352550"/>
            <a:ext cx="24384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ShortCut Menu Searching</a:t>
            </a:r>
          </a:p>
        </p:txBody>
      </p:sp>
      <p:sp>
        <p:nvSpPr>
          <p:cNvPr id="16" name="TextBox 15"/>
          <p:cNvSpPr txBox="1"/>
          <p:nvPr/>
        </p:nvSpPr>
        <p:spPr>
          <a:xfrm>
            <a:off x="3276600" y="819150"/>
            <a:ext cx="1828800" cy="369332"/>
          </a:xfrm>
          <a:prstGeom prst="rect">
            <a:avLst/>
          </a:prstGeom>
          <a:noFill/>
        </p:spPr>
        <p:txBody>
          <a:bodyPr wrap="square" rtlCol="0">
            <a:spAutoFit/>
          </a:bodyPr>
          <a:lstStyle/>
          <a:p>
            <a:r>
              <a:rPr lang="en-US" dirty="0">
                <a:solidFill>
                  <a:schemeClr val="bg1"/>
                </a:solidFill>
              </a:rPr>
              <a:t>Transpose</a:t>
            </a:r>
          </a:p>
        </p:txBody>
      </p:sp>
      <p:grpSp>
        <p:nvGrpSpPr>
          <p:cNvPr id="20" name="Group 19"/>
          <p:cNvGrpSpPr/>
          <p:nvPr/>
        </p:nvGrpSpPr>
        <p:grpSpPr>
          <a:xfrm>
            <a:off x="1143000" y="4524569"/>
            <a:ext cx="7848600" cy="618931"/>
            <a:chOff x="1143000" y="4524569"/>
            <a:chExt cx="7848600" cy="618931"/>
          </a:xfrm>
        </p:grpSpPr>
        <p:pic>
          <p:nvPicPr>
            <p:cNvPr id="23" name="Picture 22" descr="Softvent_Logo.png"/>
            <p:cNvPicPr>
              <a:picLocks noChangeAspect="1"/>
            </p:cNvPicPr>
            <p:nvPr/>
          </p:nvPicPr>
          <p:blipFill>
            <a:blip r:embed="rId8" cstate="print"/>
            <a:stretch>
              <a:fillRect/>
            </a:stretch>
          </p:blipFill>
          <p:spPr>
            <a:xfrm>
              <a:off x="7620000" y="4524569"/>
              <a:ext cx="1371600" cy="618931"/>
            </a:xfrm>
            <a:prstGeom prst="rect">
              <a:avLst/>
            </a:prstGeom>
          </p:spPr>
        </p:pic>
        <p:sp>
          <p:nvSpPr>
            <p:cNvPr id="26" name="TextBox 25"/>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BOM</a:t>
            </a:r>
          </a:p>
        </p:txBody>
      </p:sp>
      <p:sp>
        <p:nvSpPr>
          <p:cNvPr id="4" name="Content Placeholder 3"/>
          <p:cNvSpPr>
            <a:spLocks noGrp="1"/>
          </p:cNvSpPr>
          <p:nvPr>
            <p:ph idx="10"/>
          </p:nvPr>
        </p:nvSpPr>
        <p:spPr>
          <a:xfrm>
            <a:off x="0" y="1352550"/>
            <a:ext cx="4267200" cy="2995737"/>
          </a:xfrm>
        </p:spPr>
        <p:txBody>
          <a:bodyPr/>
          <a:lstStyle/>
          <a:p>
            <a:pPr lvl="0">
              <a:lnSpc>
                <a:spcPct val="150000"/>
              </a:lnSpc>
              <a:buFont typeface="Wingdings" pitchFamily="2" charset="2"/>
              <a:buChar char="ü"/>
            </a:pPr>
            <a:r>
              <a:rPr lang="en-US" sz="1050" dirty="0">
                <a:solidFill>
                  <a:schemeClr val="bg1"/>
                </a:solidFill>
                <a:latin typeface="Tahoma" pitchFamily="34" charset="0"/>
                <a:ea typeface="Tahoma" pitchFamily="34" charset="0"/>
                <a:cs typeface="Tahoma" pitchFamily="34" charset="0"/>
              </a:rPr>
              <a:t>Bill of Material (BOM) </a:t>
            </a:r>
          </a:p>
          <a:p>
            <a:pPr lvl="0">
              <a:lnSpc>
                <a:spcPct val="150000"/>
              </a:lnSpc>
            </a:pPr>
            <a:r>
              <a:rPr lang="en-IN" sz="1050" dirty="0">
                <a:solidFill>
                  <a:schemeClr val="bg1"/>
                </a:solidFill>
                <a:latin typeface="Tahoma" pitchFamily="34" charset="0"/>
                <a:ea typeface="Tahoma" pitchFamily="34" charset="0"/>
                <a:cs typeface="Tahoma" pitchFamily="34" charset="0"/>
              </a:rPr>
              <a:t>	Items from the inventory table into the BOM with the BOM Designer.</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Effectively manage any BOM levels.</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Access and reuse previous BOM versions. </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Phase out and replace components as needed with effective date Control. </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Create quantity-dependent BOMs for end products that require different quantities. </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Produce sub-BOMs at multiple sites. </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Create phantom BOMs to calculate materials requirements and simplify BOM setup and maintenance. </a:t>
            </a:r>
            <a:endParaRPr lang="en-US" sz="1050" dirty="0">
              <a:solidFill>
                <a:schemeClr val="bg1"/>
              </a:solidFill>
              <a:latin typeface="Tahoma" pitchFamily="34" charset="0"/>
              <a:ea typeface="Tahoma" pitchFamily="34" charset="0"/>
              <a:cs typeface="Tahoma" pitchFamily="34" charset="0"/>
            </a:endParaRPr>
          </a:p>
          <a:p>
            <a:pPr lvl="0">
              <a:lnSpc>
                <a:spcPct val="150000"/>
              </a:lnSpc>
            </a:pPr>
            <a:r>
              <a:rPr lang="en-IN" sz="1050" dirty="0">
                <a:solidFill>
                  <a:schemeClr val="bg1"/>
                </a:solidFill>
                <a:latin typeface="Tahoma" pitchFamily="34" charset="0"/>
                <a:ea typeface="Tahoma" pitchFamily="34" charset="0"/>
                <a:cs typeface="Tahoma" pitchFamily="34" charset="0"/>
              </a:rPr>
              <a:t>	Include services and items on BOMs. </a:t>
            </a:r>
            <a:endParaRPr lang="en-US" sz="1050" dirty="0">
              <a:solidFill>
                <a:schemeClr val="bg1"/>
              </a:solidFill>
              <a:latin typeface="Tahoma" pitchFamily="34" charset="0"/>
              <a:ea typeface="Tahoma" pitchFamily="34" charset="0"/>
              <a:cs typeface="Tahoma" pitchFamily="34" charset="0"/>
            </a:endParaRPr>
          </a:p>
          <a:p>
            <a:pPr>
              <a:lnSpc>
                <a:spcPct val="150000"/>
              </a:lnSpc>
            </a:pPr>
            <a:endParaRPr lang="en-US" sz="1050"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1447800" y="1047750"/>
            <a:ext cx="3048000" cy="369332"/>
          </a:xfrm>
          <a:prstGeom prst="rect">
            <a:avLst/>
          </a:prstGeom>
          <a:noFill/>
        </p:spPr>
        <p:txBody>
          <a:bodyPr wrap="square" rtlCol="0">
            <a:spAutoFit/>
          </a:bodyPr>
          <a:lstStyle/>
          <a:p>
            <a:r>
              <a:rPr lang="en-US" dirty="0">
                <a:solidFill>
                  <a:schemeClr val="bg1"/>
                </a:solidFill>
              </a:rPr>
              <a:t>BOM Screen……..</a:t>
            </a:r>
          </a:p>
        </p:txBody>
      </p:sp>
      <p:pic>
        <p:nvPicPr>
          <p:cNvPr id="2050" name="Picture 2"/>
          <p:cNvPicPr>
            <a:picLocks noChangeAspect="1" noChangeArrowheads="1"/>
          </p:cNvPicPr>
          <p:nvPr/>
        </p:nvPicPr>
        <p:blipFill>
          <a:blip r:embed="rId2"/>
          <a:srcRect/>
          <a:stretch>
            <a:fillRect/>
          </a:stretch>
        </p:blipFill>
        <p:spPr bwMode="auto">
          <a:xfrm>
            <a:off x="4343400" y="1352550"/>
            <a:ext cx="4648201" cy="1936415"/>
          </a:xfrm>
          <a:prstGeom prst="rect">
            <a:avLst/>
          </a:prstGeom>
          <a:noFill/>
          <a:ln w="9525">
            <a:noFill/>
            <a:miter lim="800000"/>
            <a:headEnd/>
            <a:tailEnd/>
          </a:ln>
          <a:effectLst/>
        </p:spPr>
      </p:pic>
      <p:sp>
        <p:nvSpPr>
          <p:cNvPr id="7" name="TextBox 6"/>
          <p:cNvSpPr txBox="1"/>
          <p:nvPr/>
        </p:nvSpPr>
        <p:spPr>
          <a:xfrm>
            <a:off x="4724400" y="3562350"/>
            <a:ext cx="3048000" cy="646331"/>
          </a:xfrm>
          <a:prstGeom prst="rect">
            <a:avLst/>
          </a:prstGeom>
          <a:noFill/>
        </p:spPr>
        <p:txBody>
          <a:bodyPr wrap="square" rtlCol="0">
            <a:spAutoFit/>
          </a:bodyPr>
          <a:lstStyle/>
          <a:p>
            <a:r>
              <a:rPr lang="en-US" dirty="0">
                <a:solidFill>
                  <a:schemeClr val="bg1"/>
                </a:solidFill>
              </a:rPr>
              <a:t>Show Revision</a:t>
            </a:r>
          </a:p>
          <a:p>
            <a:endParaRPr lang="en-US" dirty="0">
              <a:solidFill>
                <a:schemeClr val="bg1"/>
              </a:solidFill>
            </a:endParaRPr>
          </a:p>
        </p:txBody>
      </p:sp>
      <p:pic>
        <p:nvPicPr>
          <p:cNvPr id="2051" name="Picture 3"/>
          <p:cNvPicPr>
            <a:picLocks noChangeAspect="1" noChangeArrowheads="1"/>
          </p:cNvPicPr>
          <p:nvPr/>
        </p:nvPicPr>
        <p:blipFill>
          <a:blip r:embed="rId3"/>
          <a:srcRect/>
          <a:stretch>
            <a:fillRect/>
          </a:stretch>
        </p:blipFill>
        <p:spPr bwMode="auto">
          <a:xfrm>
            <a:off x="4876800" y="4095750"/>
            <a:ext cx="2286000" cy="504825"/>
          </a:xfrm>
          <a:prstGeom prst="rect">
            <a:avLst/>
          </a:prstGeom>
          <a:noFill/>
          <a:ln w="9525">
            <a:noFill/>
            <a:miter lim="800000"/>
            <a:headEnd/>
            <a:tailEnd/>
          </a:ln>
          <a:effectLst/>
        </p:spPr>
      </p:pic>
      <p:grpSp>
        <p:nvGrpSpPr>
          <p:cNvPr id="9" name="Group 8"/>
          <p:cNvGrpSpPr/>
          <p:nvPr/>
        </p:nvGrpSpPr>
        <p:grpSpPr>
          <a:xfrm>
            <a:off x="1143000" y="4524569"/>
            <a:ext cx="7848600" cy="618931"/>
            <a:chOff x="1143000" y="4524569"/>
            <a:chExt cx="7848600" cy="618931"/>
          </a:xfrm>
        </p:grpSpPr>
        <p:pic>
          <p:nvPicPr>
            <p:cNvPr id="10" name="Picture 9" descr="Softvent_Logo.png"/>
            <p:cNvPicPr>
              <a:picLocks noChangeAspect="1"/>
            </p:cNvPicPr>
            <p:nvPr/>
          </p:nvPicPr>
          <p:blipFill>
            <a:blip r:embed="rId4" cstate="print"/>
            <a:stretch>
              <a:fillRect/>
            </a:stretch>
          </p:blipFill>
          <p:spPr>
            <a:xfrm>
              <a:off x="7620000" y="4524569"/>
              <a:ext cx="1371600" cy="618931"/>
            </a:xfrm>
            <a:prstGeom prst="rect">
              <a:avLst/>
            </a:prstGeom>
          </p:spPr>
        </p:pic>
        <p:sp>
          <p:nvSpPr>
            <p:cNvPr id="11" name="TextBox 10"/>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Tahoma" pitchFamily="34" charset="0"/>
                <a:ea typeface="Tahoma" pitchFamily="34" charset="0"/>
                <a:cs typeface="Tahoma" pitchFamily="34" charset="0"/>
              </a:rPr>
              <a:t>Transaction Screen</a:t>
            </a:r>
          </a:p>
        </p:txBody>
      </p:sp>
      <p:pic>
        <p:nvPicPr>
          <p:cNvPr id="4" name="Picture 3"/>
          <p:cNvPicPr/>
          <p:nvPr/>
        </p:nvPicPr>
        <p:blipFill>
          <a:blip r:embed="rId2"/>
          <a:srcRect/>
          <a:stretch>
            <a:fillRect/>
          </a:stretch>
        </p:blipFill>
        <p:spPr bwMode="auto">
          <a:xfrm>
            <a:off x="76200" y="1063822"/>
            <a:ext cx="4648200" cy="2803328"/>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4800600" y="2804795"/>
            <a:ext cx="4267200" cy="300355"/>
          </a:xfrm>
          <a:prstGeom prst="rect">
            <a:avLst/>
          </a:prstGeom>
          <a:noFill/>
          <a:ln w="9525">
            <a:noFill/>
            <a:miter lim="800000"/>
            <a:headEnd/>
            <a:tailEnd/>
          </a:ln>
        </p:spPr>
      </p:pic>
      <p:sp>
        <p:nvSpPr>
          <p:cNvPr id="9" name="TextBox 8"/>
          <p:cNvSpPr txBox="1"/>
          <p:nvPr/>
        </p:nvSpPr>
        <p:spPr>
          <a:xfrm>
            <a:off x="4800600" y="895350"/>
            <a:ext cx="4343400" cy="1754326"/>
          </a:xfrm>
          <a:prstGeom prst="rect">
            <a:avLst/>
          </a:prstGeom>
          <a:noFill/>
        </p:spPr>
        <p:txBody>
          <a:bodyPr wrap="square" rtlCol="0">
            <a:spAutoFit/>
          </a:bodyPr>
          <a:lstStyle/>
          <a:p>
            <a:pPr>
              <a:lnSpc>
                <a:spcPct val="150000"/>
              </a:lnSpc>
            </a:pPr>
            <a:r>
              <a:rPr lang="en-US" sz="1200" b="1" i="1" dirty="0">
                <a:solidFill>
                  <a:schemeClr val="bg1"/>
                </a:solidFill>
                <a:latin typeface="Tahoma" pitchFamily="34" charset="0"/>
                <a:ea typeface="Tahoma" pitchFamily="34" charset="0"/>
                <a:cs typeface="Tahoma" pitchFamily="34" charset="0"/>
              </a:rPr>
              <a:t>Transaction Screen Features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Auto Document number generation</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Multiple Print Options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Email / SMS</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Authorization</a:t>
            </a:r>
          </a:p>
          <a:p>
            <a:pPr>
              <a:lnSpc>
                <a:spcPct val="150000"/>
              </a:lnSpc>
              <a:buFont typeface="Wingdings" pitchFamily="2" charset="2"/>
              <a:buChar char="§"/>
            </a:pPr>
            <a:r>
              <a:rPr lang="en-US" sz="1200" dirty="0">
                <a:solidFill>
                  <a:schemeClr val="bg1"/>
                </a:solidFill>
                <a:latin typeface="Tahoma" pitchFamily="34" charset="0"/>
                <a:ea typeface="Tahoma" pitchFamily="34" charset="0"/>
                <a:cs typeface="Tahoma" pitchFamily="34" charset="0"/>
              </a:rPr>
              <a:t> Hdr/</a:t>
            </a:r>
            <a:r>
              <a:rPr lang="en-US" sz="1200" dirty="0" err="1">
                <a:solidFill>
                  <a:schemeClr val="bg1"/>
                </a:solidFill>
                <a:latin typeface="Tahoma" pitchFamily="34" charset="0"/>
                <a:ea typeface="Tahoma" pitchFamily="34" charset="0"/>
                <a:cs typeface="Tahoma" pitchFamily="34" charset="0"/>
              </a:rPr>
              <a:t>Ftr</a:t>
            </a:r>
            <a:r>
              <a:rPr lang="en-US" sz="1200" dirty="0">
                <a:solidFill>
                  <a:schemeClr val="bg1"/>
                </a:solidFill>
                <a:latin typeface="Tahoma" pitchFamily="34" charset="0"/>
                <a:ea typeface="Tahoma" pitchFamily="34" charset="0"/>
                <a:cs typeface="Tahoma" pitchFamily="34" charset="0"/>
              </a:rPr>
              <a:t>/Tot Sections Info can be Split in Multiple Tab</a:t>
            </a:r>
          </a:p>
        </p:txBody>
      </p:sp>
      <p:sp>
        <p:nvSpPr>
          <p:cNvPr id="10" name="TextBox 9"/>
          <p:cNvSpPr txBox="1"/>
          <p:nvPr/>
        </p:nvSpPr>
        <p:spPr>
          <a:xfrm>
            <a:off x="5029200" y="3124021"/>
            <a:ext cx="2971800" cy="1477328"/>
          </a:xfrm>
          <a:prstGeom prst="rect">
            <a:avLst/>
          </a:prstGeom>
          <a:noFill/>
        </p:spPr>
        <p:txBody>
          <a:bodyPr wrap="square" rtlCol="0">
            <a:spAutoFit/>
          </a:bodyPr>
          <a:lstStyle/>
          <a:p>
            <a:pPr>
              <a:lnSpc>
                <a:spcPct val="150000"/>
              </a:lnSpc>
            </a:pPr>
            <a:r>
              <a:rPr lang="en-US" sz="1200" b="1" i="1" dirty="0">
                <a:solidFill>
                  <a:schemeClr val="bg1"/>
                </a:solidFill>
                <a:latin typeface="Tahoma" pitchFamily="34" charset="0"/>
                <a:ea typeface="Tahoma" pitchFamily="34" charset="0"/>
                <a:cs typeface="Tahoma" pitchFamily="34" charset="0"/>
              </a:rPr>
              <a:t>Actions Performed in Detail Section</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Insert</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Remove</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Copy</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Paste</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Replace Rest</a:t>
            </a:r>
          </a:p>
          <a:p>
            <a:endParaRPr lang="en-US" sz="1200" dirty="0">
              <a:solidFill>
                <a:schemeClr val="bg1"/>
              </a:solidFill>
              <a:latin typeface="Tahoma" pitchFamily="34" charset="0"/>
              <a:ea typeface="Tahoma" pitchFamily="34" charset="0"/>
              <a:cs typeface="Tahoma" pitchFamily="34" charset="0"/>
            </a:endParaRPr>
          </a:p>
        </p:txBody>
      </p:sp>
      <p:sp>
        <p:nvSpPr>
          <p:cNvPr id="11" name="TextBox 10"/>
          <p:cNvSpPr txBox="1"/>
          <p:nvPr/>
        </p:nvSpPr>
        <p:spPr>
          <a:xfrm>
            <a:off x="6172200" y="3436024"/>
            <a:ext cx="1295400" cy="1015663"/>
          </a:xfrm>
          <a:prstGeom prst="rect">
            <a:avLst/>
          </a:prstGeom>
          <a:noFill/>
        </p:spPr>
        <p:txBody>
          <a:bodyPr wrap="square" rtlCol="0">
            <a:spAutoFit/>
          </a:bodyPr>
          <a:lstStyle/>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Move Up</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Move Down</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XL Export</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Attachment</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Restore</a:t>
            </a:r>
          </a:p>
        </p:txBody>
      </p:sp>
      <p:sp>
        <p:nvSpPr>
          <p:cNvPr id="12" name="TextBox 11"/>
          <p:cNvSpPr txBox="1"/>
          <p:nvPr/>
        </p:nvSpPr>
        <p:spPr>
          <a:xfrm>
            <a:off x="7467600" y="3428821"/>
            <a:ext cx="1600200" cy="1200329"/>
          </a:xfrm>
          <a:prstGeom prst="rect">
            <a:avLst/>
          </a:prstGeom>
          <a:noFill/>
        </p:spPr>
        <p:txBody>
          <a:bodyPr wrap="square" rtlCol="0">
            <a:spAutoFit/>
          </a:bodyPr>
          <a:lstStyle/>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Freeze/UnFreeze</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Add List Of Items</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Doc XL Export</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Insert Doc</a:t>
            </a:r>
          </a:p>
          <a:p>
            <a:pPr>
              <a:buFont typeface="Wingdings" pitchFamily="2" charset="2"/>
              <a:buChar char="§"/>
            </a:pPr>
            <a:r>
              <a:rPr lang="en-US" sz="1200" dirty="0">
                <a:solidFill>
                  <a:schemeClr val="bg1"/>
                </a:solidFill>
                <a:latin typeface="Tahoma" pitchFamily="34" charset="0"/>
                <a:ea typeface="Tahoma" pitchFamily="34" charset="0"/>
                <a:cs typeface="Tahoma" pitchFamily="34" charset="0"/>
              </a:rPr>
              <a:t> Additional Actions (if any)</a:t>
            </a:r>
          </a:p>
        </p:txBody>
      </p:sp>
      <p:sp>
        <p:nvSpPr>
          <p:cNvPr id="14" name="TextBox 13"/>
          <p:cNvSpPr txBox="1"/>
          <p:nvPr/>
        </p:nvSpPr>
        <p:spPr>
          <a:xfrm>
            <a:off x="152400" y="4095750"/>
            <a:ext cx="4495800" cy="461665"/>
          </a:xfrm>
          <a:prstGeom prst="rect">
            <a:avLst/>
          </a:prstGeom>
          <a:noFill/>
        </p:spPr>
        <p:txBody>
          <a:bodyPr wrap="square" rtlCol="0">
            <a:spAutoFit/>
          </a:bodyPr>
          <a:lstStyle/>
          <a:p>
            <a:r>
              <a:rPr lang="en-US" sz="1200" dirty="0">
                <a:solidFill>
                  <a:schemeClr val="bg1"/>
                </a:solidFill>
                <a:latin typeface="Tahoma" pitchFamily="34" charset="0"/>
                <a:ea typeface="Tahoma" pitchFamily="34" charset="0"/>
                <a:cs typeface="Tahoma" pitchFamily="34" charset="0"/>
              </a:rPr>
              <a:t>Security Options for each controls </a:t>
            </a:r>
          </a:p>
          <a:p>
            <a:r>
              <a:rPr lang="en-US" sz="1200" dirty="0">
                <a:solidFill>
                  <a:schemeClr val="bg1"/>
                </a:solidFill>
                <a:latin typeface="Tahoma" pitchFamily="34" charset="0"/>
                <a:ea typeface="Tahoma" pitchFamily="34" charset="0"/>
                <a:cs typeface="Tahoma" pitchFamily="34" charset="0"/>
              </a:rPr>
              <a:t>Add, Edit, Delete,…</a:t>
            </a:r>
          </a:p>
        </p:txBody>
      </p:sp>
      <p:grpSp>
        <p:nvGrpSpPr>
          <p:cNvPr id="15" name="Group 14"/>
          <p:cNvGrpSpPr/>
          <p:nvPr/>
        </p:nvGrpSpPr>
        <p:grpSpPr>
          <a:xfrm>
            <a:off x="1143000" y="4524569"/>
            <a:ext cx="7848600" cy="618931"/>
            <a:chOff x="1143000" y="4524569"/>
            <a:chExt cx="7848600" cy="618931"/>
          </a:xfrm>
        </p:grpSpPr>
        <p:pic>
          <p:nvPicPr>
            <p:cNvPr id="16" name="Picture 15" descr="Softvent_Logo.png"/>
            <p:cNvPicPr>
              <a:picLocks noChangeAspect="1"/>
            </p:cNvPicPr>
            <p:nvPr/>
          </p:nvPicPr>
          <p:blipFill>
            <a:blip r:embed="rId4" cstate="print"/>
            <a:stretch>
              <a:fillRect/>
            </a:stretch>
          </p:blipFill>
          <p:spPr>
            <a:xfrm>
              <a:off x="7620000" y="4524569"/>
              <a:ext cx="1371600" cy="618931"/>
            </a:xfrm>
            <a:prstGeom prst="rect">
              <a:avLst/>
            </a:prstGeom>
          </p:spPr>
        </p:pic>
        <p:sp>
          <p:nvSpPr>
            <p:cNvPr id="17" name="TextBox 16"/>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Tools &amp; Utilities</a:t>
            </a:r>
          </a:p>
        </p:txBody>
      </p:sp>
      <p:pic>
        <p:nvPicPr>
          <p:cNvPr id="4098" name="Picture 2"/>
          <p:cNvPicPr>
            <a:picLocks noChangeAspect="1" noChangeArrowheads="1"/>
          </p:cNvPicPr>
          <p:nvPr/>
        </p:nvPicPr>
        <p:blipFill>
          <a:blip r:embed="rId2"/>
          <a:srcRect/>
          <a:stretch>
            <a:fillRect/>
          </a:stretch>
        </p:blipFill>
        <p:spPr bwMode="auto">
          <a:xfrm>
            <a:off x="152400" y="971550"/>
            <a:ext cx="5240157" cy="3095625"/>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xmlns="" id="{1C72D250-6B53-4DD2-B5A7-1B4CC4806517}"/>
              </a:ext>
            </a:extLst>
          </p:cNvPr>
          <p:cNvSpPr txBox="1"/>
          <p:nvPr/>
        </p:nvSpPr>
        <p:spPr>
          <a:xfrm>
            <a:off x="5399814" y="1047750"/>
            <a:ext cx="3599043" cy="646331"/>
          </a:xfrm>
          <a:prstGeom prst="rect">
            <a:avLst/>
          </a:prstGeom>
          <a:noFill/>
        </p:spPr>
        <p:txBody>
          <a:bodyPr wrap="square" rtlCol="0">
            <a:spAutoFit/>
          </a:bodyPr>
          <a:lstStyle/>
          <a:p>
            <a:r>
              <a:rPr lang="en-IN" sz="1200" dirty="0">
                <a:solidFill>
                  <a:schemeClr val="bg1"/>
                </a:solidFill>
              </a:rPr>
              <a:t>Bulk Update : This Screen will be useful where data can be multiple </a:t>
            </a:r>
            <a:r>
              <a:rPr lang="en-IN" sz="1200" dirty="0" err="1">
                <a:solidFill>
                  <a:schemeClr val="bg1"/>
                </a:solidFill>
              </a:rPr>
              <a:t>updation</a:t>
            </a:r>
            <a:r>
              <a:rPr lang="en-IN" sz="1200" dirty="0">
                <a:solidFill>
                  <a:schemeClr val="bg1"/>
                </a:solidFill>
              </a:rPr>
              <a:t> on one go will be made simple. </a:t>
            </a:r>
          </a:p>
        </p:txBody>
      </p:sp>
      <p:sp>
        <p:nvSpPr>
          <p:cNvPr id="5" name="Rectangle 4">
            <a:extLst>
              <a:ext uri="{FF2B5EF4-FFF2-40B4-BE49-F238E27FC236}">
                <a16:creationId xmlns:a16="http://schemas.microsoft.com/office/drawing/2014/main" xmlns="" id="{716F221B-A57E-4E82-AF6F-42832A707BCC}"/>
              </a:ext>
            </a:extLst>
          </p:cNvPr>
          <p:cNvSpPr/>
          <p:nvPr/>
        </p:nvSpPr>
        <p:spPr>
          <a:xfrm>
            <a:off x="5414328" y="1733550"/>
            <a:ext cx="3657600" cy="646331"/>
          </a:xfrm>
          <a:prstGeom prst="rect">
            <a:avLst/>
          </a:prstGeom>
        </p:spPr>
        <p:txBody>
          <a:bodyPr wrap="square">
            <a:spAutoFit/>
          </a:bodyPr>
          <a:lstStyle/>
          <a:p>
            <a:r>
              <a:rPr lang="en-IN" sz="1200" dirty="0">
                <a:solidFill>
                  <a:schemeClr val="bg1"/>
                </a:solidFill>
              </a:rPr>
              <a:t>For Example City in the Data Bangalore can be change to Bengaluru in One Go. Similarly </a:t>
            </a:r>
            <a:r>
              <a:rPr lang="en-IN" sz="1200" dirty="0" err="1">
                <a:solidFill>
                  <a:schemeClr val="bg1"/>
                </a:solidFill>
              </a:rPr>
              <a:t>Mgr</a:t>
            </a:r>
            <a:r>
              <a:rPr lang="en-IN" sz="1200" dirty="0">
                <a:solidFill>
                  <a:schemeClr val="bg1"/>
                </a:solidFill>
              </a:rPr>
              <a:t> for Designation can be change to Manager …etc </a:t>
            </a:r>
          </a:p>
        </p:txBody>
      </p:sp>
      <p:grpSp>
        <p:nvGrpSpPr>
          <p:cNvPr id="6" name="Group 5"/>
          <p:cNvGrpSpPr/>
          <p:nvPr/>
        </p:nvGrpSpPr>
        <p:grpSpPr>
          <a:xfrm>
            <a:off x="1143000" y="4524569"/>
            <a:ext cx="7848600" cy="618931"/>
            <a:chOff x="1143000" y="4524569"/>
            <a:chExt cx="7848600" cy="618931"/>
          </a:xfrm>
        </p:grpSpPr>
        <p:pic>
          <p:nvPicPr>
            <p:cNvPr id="7" name="Picture 6" descr="Softvent_Logo.png"/>
            <p:cNvPicPr>
              <a:picLocks noChangeAspect="1"/>
            </p:cNvPicPr>
            <p:nvPr/>
          </p:nvPicPr>
          <p:blipFill>
            <a:blip r:embed="rId3" cstate="print"/>
            <a:stretch>
              <a:fillRect/>
            </a:stretch>
          </p:blipFill>
          <p:spPr>
            <a:xfrm>
              <a:off x="7620000" y="4524569"/>
              <a:ext cx="1371600" cy="618931"/>
            </a:xfrm>
            <a:prstGeom prst="rect">
              <a:avLst/>
            </a:prstGeom>
          </p:spPr>
        </p:pic>
        <p:sp>
          <p:nvSpPr>
            <p:cNvPr id="8" name="TextBox 7"/>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Tools &amp; Utilities</a:t>
            </a:r>
          </a:p>
        </p:txBody>
      </p:sp>
      <p:sp>
        <p:nvSpPr>
          <p:cNvPr id="2" name="TextBox 1">
            <a:extLst>
              <a:ext uri="{FF2B5EF4-FFF2-40B4-BE49-F238E27FC236}">
                <a16:creationId xmlns:a16="http://schemas.microsoft.com/office/drawing/2014/main" xmlns="" id="{1C72D250-6B53-4DD2-B5A7-1B4CC4806517}"/>
              </a:ext>
            </a:extLst>
          </p:cNvPr>
          <p:cNvSpPr txBox="1"/>
          <p:nvPr/>
        </p:nvSpPr>
        <p:spPr>
          <a:xfrm>
            <a:off x="-76200" y="4171950"/>
            <a:ext cx="8534400" cy="461665"/>
          </a:xfrm>
          <a:prstGeom prst="rect">
            <a:avLst/>
          </a:prstGeom>
          <a:noFill/>
        </p:spPr>
        <p:txBody>
          <a:bodyPr wrap="square" rtlCol="0">
            <a:spAutoFit/>
          </a:bodyPr>
          <a:lstStyle/>
          <a:p>
            <a:r>
              <a:rPr lang="en-IN" sz="1200" dirty="0">
                <a:solidFill>
                  <a:schemeClr val="bg1"/>
                </a:solidFill>
              </a:rPr>
              <a:t>Query Execution : This Screen will help you to write basic / complex queries </a:t>
            </a:r>
            <a:r>
              <a:rPr lang="en-IN" sz="1200" dirty="0" err="1">
                <a:solidFill>
                  <a:schemeClr val="bg1"/>
                </a:solidFill>
              </a:rPr>
              <a:t>inorder</a:t>
            </a:r>
            <a:r>
              <a:rPr lang="en-IN" sz="1200" dirty="0">
                <a:solidFill>
                  <a:schemeClr val="bg1"/>
                </a:solidFill>
              </a:rPr>
              <a:t> Generate data from the database, same can be exported to MS Excel</a:t>
            </a:r>
          </a:p>
        </p:txBody>
      </p:sp>
      <p:pic>
        <p:nvPicPr>
          <p:cNvPr id="3" name="Picture 2">
            <a:extLst>
              <a:ext uri="{FF2B5EF4-FFF2-40B4-BE49-F238E27FC236}">
                <a16:creationId xmlns:a16="http://schemas.microsoft.com/office/drawing/2014/main" xmlns="" id="{37ED994E-3C4F-4676-9412-845F29EB3E3C}"/>
              </a:ext>
            </a:extLst>
          </p:cNvPr>
          <p:cNvPicPr>
            <a:picLocks noChangeAspect="1"/>
          </p:cNvPicPr>
          <p:nvPr/>
        </p:nvPicPr>
        <p:blipFill>
          <a:blip r:embed="rId2" cstate="print"/>
          <a:stretch>
            <a:fillRect/>
          </a:stretch>
        </p:blipFill>
        <p:spPr>
          <a:xfrm>
            <a:off x="61186" y="1047750"/>
            <a:ext cx="6174091" cy="3124200"/>
          </a:xfrm>
          <a:prstGeom prst="rect">
            <a:avLst/>
          </a:prstGeom>
        </p:spPr>
      </p:pic>
      <p:sp>
        <p:nvSpPr>
          <p:cNvPr id="4" name="Rectangle 3">
            <a:extLst>
              <a:ext uri="{FF2B5EF4-FFF2-40B4-BE49-F238E27FC236}">
                <a16:creationId xmlns:a16="http://schemas.microsoft.com/office/drawing/2014/main" xmlns="" id="{0FE37476-F07F-45E3-BE61-96E81333E537}"/>
              </a:ext>
            </a:extLst>
          </p:cNvPr>
          <p:cNvSpPr/>
          <p:nvPr/>
        </p:nvSpPr>
        <p:spPr>
          <a:xfrm>
            <a:off x="3429000" y="4494865"/>
            <a:ext cx="5715000" cy="646331"/>
          </a:xfrm>
          <a:prstGeom prst="rect">
            <a:avLst/>
          </a:prstGeom>
        </p:spPr>
        <p:txBody>
          <a:bodyPr wrap="square">
            <a:spAutoFit/>
          </a:bodyPr>
          <a:lstStyle/>
          <a:p>
            <a:r>
              <a:rPr lang="en-IN" sz="1200" dirty="0">
                <a:solidFill>
                  <a:schemeClr val="accent2">
                    <a:lumMod val="60000"/>
                    <a:lumOff val="40000"/>
                  </a:schemeClr>
                </a:solidFill>
              </a:rPr>
              <a:t>For Example in the Item Master Table Need the Items where HSNCODE not present: to generate the data simple query can be written and executed :</a:t>
            </a:r>
          </a:p>
          <a:p>
            <a:r>
              <a:rPr lang="en-IN" sz="1200" b="1" dirty="0">
                <a:solidFill>
                  <a:schemeClr val="accent2">
                    <a:lumMod val="60000"/>
                    <a:lumOff val="40000"/>
                  </a:schemeClr>
                </a:solidFill>
              </a:rPr>
              <a:t>“Select * from </a:t>
            </a:r>
            <a:r>
              <a:rPr lang="en-IN" sz="1200" b="1" dirty="0" err="1">
                <a:solidFill>
                  <a:schemeClr val="accent2">
                    <a:lumMod val="60000"/>
                    <a:lumOff val="40000"/>
                  </a:schemeClr>
                </a:solidFill>
              </a:rPr>
              <a:t>MstITEM</a:t>
            </a:r>
            <a:r>
              <a:rPr lang="en-IN" sz="1200" b="1" dirty="0">
                <a:solidFill>
                  <a:schemeClr val="accent2">
                    <a:lumMod val="60000"/>
                    <a:lumOff val="40000"/>
                  </a:schemeClr>
                </a:solidFill>
              </a:rPr>
              <a:t> where HSNCODE &lt;&gt; ‘’”</a:t>
            </a:r>
          </a:p>
        </p:txBody>
      </p:sp>
      <p:sp>
        <p:nvSpPr>
          <p:cNvPr id="6" name="Rectangle 5">
            <a:extLst>
              <a:ext uri="{FF2B5EF4-FFF2-40B4-BE49-F238E27FC236}">
                <a16:creationId xmlns:a16="http://schemas.microsoft.com/office/drawing/2014/main" xmlns="" id="{34E25FBE-DBE2-42D4-92DC-F8F937E40E5F}"/>
              </a:ext>
            </a:extLst>
          </p:cNvPr>
          <p:cNvSpPr/>
          <p:nvPr/>
        </p:nvSpPr>
        <p:spPr>
          <a:xfrm>
            <a:off x="6354286" y="1022715"/>
            <a:ext cx="2942114" cy="369332"/>
          </a:xfrm>
          <a:prstGeom prst="rect">
            <a:avLst/>
          </a:prstGeom>
        </p:spPr>
        <p:txBody>
          <a:bodyPr wrap="square">
            <a:spAutoFit/>
          </a:bodyPr>
          <a:lstStyle/>
          <a:p>
            <a:r>
              <a:rPr lang="en-IN" b="1" dirty="0">
                <a:solidFill>
                  <a:schemeClr val="bg1"/>
                </a:solidFill>
              </a:rPr>
              <a:t>Query Execution Screen </a:t>
            </a:r>
            <a:endParaRPr lang="en-IN" b="1" dirty="0"/>
          </a:p>
        </p:txBody>
      </p:sp>
    </p:spTree>
    <p:extLst>
      <p:ext uri="{BB962C8B-B14F-4D97-AF65-F5344CB8AC3E}">
        <p14:creationId xmlns:p14="http://schemas.microsoft.com/office/powerpoint/2010/main" xmlns="" val="401123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Tools &amp; Utilities</a:t>
            </a:r>
          </a:p>
        </p:txBody>
      </p:sp>
      <p:sp>
        <p:nvSpPr>
          <p:cNvPr id="2" name="TextBox 1">
            <a:extLst>
              <a:ext uri="{FF2B5EF4-FFF2-40B4-BE49-F238E27FC236}">
                <a16:creationId xmlns:a16="http://schemas.microsoft.com/office/drawing/2014/main" xmlns="" id="{1C72D250-6B53-4DD2-B5A7-1B4CC4806517}"/>
              </a:ext>
            </a:extLst>
          </p:cNvPr>
          <p:cNvSpPr txBox="1"/>
          <p:nvPr/>
        </p:nvSpPr>
        <p:spPr>
          <a:xfrm>
            <a:off x="6286500" y="1604877"/>
            <a:ext cx="2705100" cy="461665"/>
          </a:xfrm>
          <a:prstGeom prst="rect">
            <a:avLst/>
          </a:prstGeom>
          <a:noFill/>
        </p:spPr>
        <p:txBody>
          <a:bodyPr wrap="square" rtlCol="0">
            <a:spAutoFit/>
          </a:bodyPr>
          <a:lstStyle/>
          <a:p>
            <a:r>
              <a:rPr lang="en-IN" sz="1200" dirty="0">
                <a:solidFill>
                  <a:schemeClr val="bg1"/>
                </a:solidFill>
              </a:rPr>
              <a:t>This screen will help you to import the master data from excel sheet.</a:t>
            </a:r>
          </a:p>
        </p:txBody>
      </p:sp>
      <p:sp>
        <p:nvSpPr>
          <p:cNvPr id="4" name="Rectangle 3">
            <a:extLst>
              <a:ext uri="{FF2B5EF4-FFF2-40B4-BE49-F238E27FC236}">
                <a16:creationId xmlns:a16="http://schemas.microsoft.com/office/drawing/2014/main" xmlns="" id="{0FE37476-F07F-45E3-BE61-96E81333E537}"/>
              </a:ext>
            </a:extLst>
          </p:cNvPr>
          <p:cNvSpPr/>
          <p:nvPr/>
        </p:nvSpPr>
        <p:spPr>
          <a:xfrm>
            <a:off x="3429000" y="4494865"/>
            <a:ext cx="5715000" cy="276999"/>
          </a:xfrm>
          <a:prstGeom prst="rect">
            <a:avLst/>
          </a:prstGeom>
        </p:spPr>
        <p:txBody>
          <a:bodyPr wrap="square">
            <a:spAutoFit/>
          </a:bodyPr>
          <a:lstStyle/>
          <a:p>
            <a:r>
              <a:rPr lang="en-IN" sz="1200" dirty="0">
                <a:solidFill>
                  <a:schemeClr val="accent2">
                    <a:lumMod val="60000"/>
                    <a:lumOff val="40000"/>
                  </a:schemeClr>
                </a:solidFill>
              </a:rPr>
              <a:t>For Example</a:t>
            </a:r>
            <a:endParaRPr lang="en-IN" sz="1200" b="1" dirty="0">
              <a:solidFill>
                <a:schemeClr val="accent2">
                  <a:lumMod val="60000"/>
                  <a:lumOff val="40000"/>
                </a:schemeClr>
              </a:solidFill>
            </a:endParaRPr>
          </a:p>
        </p:txBody>
      </p:sp>
      <p:sp>
        <p:nvSpPr>
          <p:cNvPr id="6" name="Rectangle 5">
            <a:extLst>
              <a:ext uri="{FF2B5EF4-FFF2-40B4-BE49-F238E27FC236}">
                <a16:creationId xmlns:a16="http://schemas.microsoft.com/office/drawing/2014/main" xmlns="" id="{34E25FBE-DBE2-42D4-92DC-F8F937E40E5F}"/>
              </a:ext>
            </a:extLst>
          </p:cNvPr>
          <p:cNvSpPr/>
          <p:nvPr/>
        </p:nvSpPr>
        <p:spPr>
          <a:xfrm>
            <a:off x="6354286" y="1022715"/>
            <a:ext cx="2942114" cy="369332"/>
          </a:xfrm>
          <a:prstGeom prst="rect">
            <a:avLst/>
          </a:prstGeom>
        </p:spPr>
        <p:txBody>
          <a:bodyPr wrap="square">
            <a:spAutoFit/>
          </a:bodyPr>
          <a:lstStyle/>
          <a:p>
            <a:r>
              <a:rPr lang="en-IN" b="1" dirty="0">
                <a:solidFill>
                  <a:schemeClr val="bg1"/>
                </a:solidFill>
              </a:rPr>
              <a:t>IMPORT Screen</a:t>
            </a:r>
            <a:endParaRPr lang="en-IN" b="1" dirty="0"/>
          </a:p>
        </p:txBody>
      </p:sp>
      <p:pic>
        <p:nvPicPr>
          <p:cNvPr id="7" name="Picture 6">
            <a:extLst>
              <a:ext uri="{FF2B5EF4-FFF2-40B4-BE49-F238E27FC236}">
                <a16:creationId xmlns:a16="http://schemas.microsoft.com/office/drawing/2014/main" xmlns="" id="{355EB3BD-4F28-49F5-991C-9AF3CE82A8B5}"/>
              </a:ext>
            </a:extLst>
          </p:cNvPr>
          <p:cNvPicPr>
            <a:picLocks noChangeAspect="1"/>
          </p:cNvPicPr>
          <p:nvPr/>
        </p:nvPicPr>
        <p:blipFill>
          <a:blip r:embed="rId2"/>
          <a:stretch>
            <a:fillRect/>
          </a:stretch>
        </p:blipFill>
        <p:spPr>
          <a:xfrm>
            <a:off x="76064" y="906192"/>
            <a:ext cx="6134070" cy="4180158"/>
          </a:xfrm>
          <a:prstGeom prst="rect">
            <a:avLst/>
          </a:prstGeom>
        </p:spPr>
      </p:pic>
    </p:spTree>
    <p:extLst>
      <p:ext uri="{BB962C8B-B14F-4D97-AF65-F5344CB8AC3E}">
        <p14:creationId xmlns:p14="http://schemas.microsoft.com/office/powerpoint/2010/main" xmlns="" val="408335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Tools &amp; Utilities</a:t>
            </a:r>
          </a:p>
        </p:txBody>
      </p:sp>
      <p:sp>
        <p:nvSpPr>
          <p:cNvPr id="2" name="TextBox 1">
            <a:extLst>
              <a:ext uri="{FF2B5EF4-FFF2-40B4-BE49-F238E27FC236}">
                <a16:creationId xmlns:a16="http://schemas.microsoft.com/office/drawing/2014/main" xmlns="" id="{1C72D250-6B53-4DD2-B5A7-1B4CC4806517}"/>
              </a:ext>
            </a:extLst>
          </p:cNvPr>
          <p:cNvSpPr txBox="1"/>
          <p:nvPr/>
        </p:nvSpPr>
        <p:spPr>
          <a:xfrm>
            <a:off x="-76200" y="4171950"/>
            <a:ext cx="8534400" cy="461665"/>
          </a:xfrm>
          <a:prstGeom prst="rect">
            <a:avLst/>
          </a:prstGeom>
          <a:noFill/>
        </p:spPr>
        <p:txBody>
          <a:bodyPr wrap="square" rtlCol="0">
            <a:spAutoFit/>
          </a:bodyPr>
          <a:lstStyle/>
          <a:p>
            <a:r>
              <a:rPr lang="en-IN" sz="1200" dirty="0">
                <a:solidFill>
                  <a:schemeClr val="bg1"/>
                </a:solidFill>
              </a:rPr>
              <a:t>POST Doc Entry : This Screen will help you to write basic / complex queries </a:t>
            </a:r>
            <a:r>
              <a:rPr lang="en-IN" sz="1200" dirty="0" err="1">
                <a:solidFill>
                  <a:schemeClr val="bg1"/>
                </a:solidFill>
              </a:rPr>
              <a:t>inorder</a:t>
            </a:r>
            <a:r>
              <a:rPr lang="en-IN" sz="1200" dirty="0">
                <a:solidFill>
                  <a:schemeClr val="bg1"/>
                </a:solidFill>
              </a:rPr>
              <a:t> Generate data from the database, same can be exported to MS Excel</a:t>
            </a:r>
          </a:p>
        </p:txBody>
      </p:sp>
      <p:sp>
        <p:nvSpPr>
          <p:cNvPr id="4" name="Rectangle 3">
            <a:extLst>
              <a:ext uri="{FF2B5EF4-FFF2-40B4-BE49-F238E27FC236}">
                <a16:creationId xmlns:a16="http://schemas.microsoft.com/office/drawing/2014/main" xmlns="" id="{0FE37476-F07F-45E3-BE61-96E81333E537}"/>
              </a:ext>
            </a:extLst>
          </p:cNvPr>
          <p:cNvSpPr/>
          <p:nvPr/>
        </p:nvSpPr>
        <p:spPr>
          <a:xfrm>
            <a:off x="3429000" y="4494865"/>
            <a:ext cx="5715000" cy="276999"/>
          </a:xfrm>
          <a:prstGeom prst="rect">
            <a:avLst/>
          </a:prstGeom>
        </p:spPr>
        <p:txBody>
          <a:bodyPr wrap="square">
            <a:spAutoFit/>
          </a:bodyPr>
          <a:lstStyle/>
          <a:p>
            <a:r>
              <a:rPr lang="en-IN" sz="1200" dirty="0">
                <a:solidFill>
                  <a:schemeClr val="accent2">
                    <a:lumMod val="60000"/>
                    <a:lumOff val="40000"/>
                  </a:schemeClr>
                </a:solidFill>
              </a:rPr>
              <a:t>For Example</a:t>
            </a:r>
            <a:endParaRPr lang="en-IN" sz="1200" b="1" dirty="0">
              <a:solidFill>
                <a:schemeClr val="accent2">
                  <a:lumMod val="60000"/>
                  <a:lumOff val="40000"/>
                </a:schemeClr>
              </a:solidFill>
            </a:endParaRPr>
          </a:p>
        </p:txBody>
      </p:sp>
      <p:sp>
        <p:nvSpPr>
          <p:cNvPr id="6" name="Rectangle 5">
            <a:extLst>
              <a:ext uri="{FF2B5EF4-FFF2-40B4-BE49-F238E27FC236}">
                <a16:creationId xmlns:a16="http://schemas.microsoft.com/office/drawing/2014/main" xmlns="" id="{34E25FBE-DBE2-42D4-92DC-F8F937E40E5F}"/>
              </a:ext>
            </a:extLst>
          </p:cNvPr>
          <p:cNvSpPr/>
          <p:nvPr/>
        </p:nvSpPr>
        <p:spPr>
          <a:xfrm>
            <a:off x="6354286" y="1022715"/>
            <a:ext cx="2942114" cy="369332"/>
          </a:xfrm>
          <a:prstGeom prst="rect">
            <a:avLst/>
          </a:prstGeom>
        </p:spPr>
        <p:txBody>
          <a:bodyPr wrap="square">
            <a:spAutoFit/>
          </a:bodyPr>
          <a:lstStyle/>
          <a:p>
            <a:r>
              <a:rPr lang="en-IN" b="1" dirty="0">
                <a:solidFill>
                  <a:schemeClr val="bg1"/>
                </a:solidFill>
              </a:rPr>
              <a:t>POST Doc Entry </a:t>
            </a:r>
            <a:endParaRPr lang="en-IN" b="1" dirty="0"/>
          </a:p>
        </p:txBody>
      </p:sp>
      <p:sp>
        <p:nvSpPr>
          <p:cNvPr id="5" name="Rectangle 4">
            <a:extLst>
              <a:ext uri="{FF2B5EF4-FFF2-40B4-BE49-F238E27FC236}">
                <a16:creationId xmlns:a16="http://schemas.microsoft.com/office/drawing/2014/main" xmlns="" id="{C746424D-6B69-4B3E-A351-BFFCE30FD66E}"/>
              </a:ext>
            </a:extLst>
          </p:cNvPr>
          <p:cNvSpPr/>
          <p:nvPr/>
        </p:nvSpPr>
        <p:spPr>
          <a:xfrm>
            <a:off x="1600200" y="2038350"/>
            <a:ext cx="3048000" cy="369332"/>
          </a:xfrm>
          <a:prstGeom prst="rect">
            <a:avLst/>
          </a:prstGeom>
        </p:spPr>
        <p:txBody>
          <a:bodyPr wrap="square">
            <a:spAutoFit/>
          </a:bodyPr>
          <a:lstStyle/>
          <a:p>
            <a:r>
              <a:rPr lang="en-IN" b="1" dirty="0">
                <a:solidFill>
                  <a:schemeClr val="bg1"/>
                </a:solidFill>
              </a:rPr>
              <a:t>Screen shot is missing</a:t>
            </a:r>
            <a:endParaRPr lang="en-IN" dirty="0"/>
          </a:p>
        </p:txBody>
      </p:sp>
      <p:grpSp>
        <p:nvGrpSpPr>
          <p:cNvPr id="7" name="Group 6"/>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2" cstate="print"/>
            <a:stretch>
              <a:fillRect/>
            </a:stretch>
          </p:blipFill>
          <p:spPr>
            <a:xfrm>
              <a:off x="7620000" y="4524569"/>
              <a:ext cx="1371600" cy="618931"/>
            </a:xfrm>
            <a:prstGeom prst="rect">
              <a:avLst/>
            </a:prstGeom>
          </p:spPr>
        </p:pic>
        <p:sp>
          <p:nvSpPr>
            <p:cNvPr id="9" name="TextBox 8"/>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extLst>
      <p:ext uri="{BB962C8B-B14F-4D97-AF65-F5344CB8AC3E}">
        <p14:creationId xmlns:p14="http://schemas.microsoft.com/office/powerpoint/2010/main" xmlns="" val="156250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4F92988-1A7C-42F4-A11F-55DCE0129049}"/>
              </a:ext>
            </a:extLst>
          </p:cNvPr>
          <p:cNvPicPr>
            <a:picLocks noChangeAspect="1"/>
          </p:cNvPicPr>
          <p:nvPr/>
        </p:nvPicPr>
        <p:blipFill>
          <a:blip r:embed="rId2" cstate="print"/>
          <a:stretch>
            <a:fillRect/>
          </a:stretch>
        </p:blipFill>
        <p:spPr>
          <a:xfrm>
            <a:off x="235388" y="971550"/>
            <a:ext cx="4831005" cy="2590800"/>
          </a:xfrm>
          <a:prstGeom prst="rect">
            <a:avLst/>
          </a:prstGeom>
        </p:spPr>
      </p:pic>
      <p:sp>
        <p:nvSpPr>
          <p:cNvPr id="15" name="Title 14"/>
          <p:cNvSpPr>
            <a:spLocks noGrp="1"/>
          </p:cNvSpPr>
          <p:nvPr>
            <p:ph type="title"/>
          </p:nvPr>
        </p:nvSpPr>
        <p:spPr/>
        <p:txBody>
          <a:bodyPr/>
          <a:lstStyle/>
          <a:p>
            <a:r>
              <a:rPr lang="en-US" dirty="0">
                <a:solidFill>
                  <a:schemeClr val="bg1"/>
                </a:solidFill>
              </a:rPr>
              <a:t>Tools &amp; Utilities</a:t>
            </a:r>
          </a:p>
        </p:txBody>
      </p:sp>
      <p:sp>
        <p:nvSpPr>
          <p:cNvPr id="6" name="Rectangle 5">
            <a:extLst>
              <a:ext uri="{FF2B5EF4-FFF2-40B4-BE49-F238E27FC236}">
                <a16:creationId xmlns:a16="http://schemas.microsoft.com/office/drawing/2014/main" xmlns="" id="{34E25FBE-DBE2-42D4-92DC-F8F937E40E5F}"/>
              </a:ext>
            </a:extLst>
          </p:cNvPr>
          <p:cNvSpPr/>
          <p:nvPr/>
        </p:nvSpPr>
        <p:spPr>
          <a:xfrm>
            <a:off x="6934200" y="971550"/>
            <a:ext cx="2332514" cy="369332"/>
          </a:xfrm>
          <a:prstGeom prst="rect">
            <a:avLst/>
          </a:prstGeom>
        </p:spPr>
        <p:txBody>
          <a:bodyPr wrap="square">
            <a:spAutoFit/>
          </a:bodyPr>
          <a:lstStyle/>
          <a:p>
            <a:r>
              <a:rPr lang="en-IN" b="1" dirty="0">
                <a:solidFill>
                  <a:schemeClr val="bg1"/>
                </a:solidFill>
              </a:rPr>
              <a:t>Tally Configurator</a:t>
            </a:r>
            <a:endParaRPr lang="en-IN" b="1" dirty="0"/>
          </a:p>
        </p:txBody>
      </p:sp>
      <p:pic>
        <p:nvPicPr>
          <p:cNvPr id="7" name="Picture 6">
            <a:extLst>
              <a:ext uri="{FF2B5EF4-FFF2-40B4-BE49-F238E27FC236}">
                <a16:creationId xmlns:a16="http://schemas.microsoft.com/office/drawing/2014/main" xmlns="" id="{33EDD9B0-D9BC-4193-B8DE-3A699076AF7E}"/>
              </a:ext>
            </a:extLst>
          </p:cNvPr>
          <p:cNvPicPr>
            <a:picLocks noChangeAspect="1"/>
          </p:cNvPicPr>
          <p:nvPr/>
        </p:nvPicPr>
        <p:blipFill>
          <a:blip r:embed="rId3" cstate="print"/>
          <a:stretch>
            <a:fillRect/>
          </a:stretch>
        </p:blipFill>
        <p:spPr>
          <a:xfrm>
            <a:off x="2743200" y="1657350"/>
            <a:ext cx="6337675" cy="3282129"/>
          </a:xfrm>
          <a:prstGeom prst="rect">
            <a:avLst/>
          </a:prstGeom>
        </p:spPr>
      </p:pic>
      <p:sp>
        <p:nvSpPr>
          <p:cNvPr id="8" name="TextBox 7">
            <a:extLst>
              <a:ext uri="{FF2B5EF4-FFF2-40B4-BE49-F238E27FC236}">
                <a16:creationId xmlns:a16="http://schemas.microsoft.com/office/drawing/2014/main" xmlns="" id="{2108ACE5-6880-4566-8924-6BCE26007E41}"/>
              </a:ext>
            </a:extLst>
          </p:cNvPr>
          <p:cNvSpPr txBox="1"/>
          <p:nvPr/>
        </p:nvSpPr>
        <p:spPr>
          <a:xfrm>
            <a:off x="152400" y="3600007"/>
            <a:ext cx="2590800" cy="646331"/>
          </a:xfrm>
          <a:prstGeom prst="rect">
            <a:avLst/>
          </a:prstGeom>
          <a:noFill/>
        </p:spPr>
        <p:txBody>
          <a:bodyPr wrap="square" rtlCol="0">
            <a:spAutoFit/>
          </a:bodyPr>
          <a:lstStyle/>
          <a:p>
            <a:r>
              <a:rPr lang="en-IN" sz="1200" dirty="0">
                <a:solidFill>
                  <a:schemeClr val="bg1"/>
                </a:solidFill>
              </a:rPr>
              <a:t>This tool will bridge the Data from </a:t>
            </a:r>
            <a:r>
              <a:rPr lang="en-IN" sz="1200" dirty="0" err="1">
                <a:solidFill>
                  <a:schemeClr val="bg1"/>
                </a:solidFill>
              </a:rPr>
              <a:t>Mfgsys</a:t>
            </a:r>
            <a:r>
              <a:rPr lang="en-IN" sz="1200" dirty="0">
                <a:solidFill>
                  <a:schemeClr val="bg1"/>
                </a:solidFill>
              </a:rPr>
              <a:t> to </a:t>
            </a:r>
            <a:r>
              <a:rPr lang="en-IN" sz="1200" dirty="0" err="1">
                <a:solidFill>
                  <a:schemeClr val="bg1"/>
                </a:solidFill>
              </a:rPr>
              <a:t>Accouting</a:t>
            </a:r>
            <a:r>
              <a:rPr lang="en-IN" sz="1200" dirty="0">
                <a:solidFill>
                  <a:schemeClr val="bg1"/>
                </a:solidFill>
              </a:rPr>
              <a:t> Software. Data Accuracy will be the part</a:t>
            </a:r>
          </a:p>
        </p:txBody>
      </p:sp>
    </p:spTree>
    <p:extLst>
      <p:ext uri="{BB962C8B-B14F-4D97-AF65-F5344CB8AC3E}">
        <p14:creationId xmlns:p14="http://schemas.microsoft.com/office/powerpoint/2010/main" xmlns="" val="62925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4F92988-1A7C-42F4-A11F-55DCE0129049}"/>
              </a:ext>
            </a:extLst>
          </p:cNvPr>
          <p:cNvPicPr>
            <a:picLocks noChangeAspect="1"/>
          </p:cNvPicPr>
          <p:nvPr/>
        </p:nvPicPr>
        <p:blipFill>
          <a:blip r:embed="rId2" cstate="print"/>
          <a:stretch>
            <a:fillRect/>
          </a:stretch>
        </p:blipFill>
        <p:spPr>
          <a:xfrm>
            <a:off x="228600" y="738343"/>
            <a:ext cx="4831005" cy="2590800"/>
          </a:xfrm>
          <a:prstGeom prst="rect">
            <a:avLst/>
          </a:prstGeom>
        </p:spPr>
      </p:pic>
      <p:sp>
        <p:nvSpPr>
          <p:cNvPr id="15" name="Title 14"/>
          <p:cNvSpPr>
            <a:spLocks noGrp="1"/>
          </p:cNvSpPr>
          <p:nvPr>
            <p:ph type="title"/>
          </p:nvPr>
        </p:nvSpPr>
        <p:spPr/>
        <p:txBody>
          <a:bodyPr/>
          <a:lstStyle/>
          <a:p>
            <a:r>
              <a:rPr lang="en-US" dirty="0">
                <a:solidFill>
                  <a:schemeClr val="bg1"/>
                </a:solidFill>
              </a:rPr>
              <a:t>Tools &amp; Utilities</a:t>
            </a:r>
          </a:p>
        </p:txBody>
      </p:sp>
      <p:sp>
        <p:nvSpPr>
          <p:cNvPr id="6" name="Rectangle 5">
            <a:extLst>
              <a:ext uri="{FF2B5EF4-FFF2-40B4-BE49-F238E27FC236}">
                <a16:creationId xmlns:a16="http://schemas.microsoft.com/office/drawing/2014/main" xmlns="" id="{34E25FBE-DBE2-42D4-92DC-F8F937E40E5F}"/>
              </a:ext>
            </a:extLst>
          </p:cNvPr>
          <p:cNvSpPr/>
          <p:nvPr/>
        </p:nvSpPr>
        <p:spPr>
          <a:xfrm>
            <a:off x="6934200" y="971550"/>
            <a:ext cx="2332514" cy="369332"/>
          </a:xfrm>
          <a:prstGeom prst="rect">
            <a:avLst/>
          </a:prstGeom>
        </p:spPr>
        <p:txBody>
          <a:bodyPr wrap="square">
            <a:spAutoFit/>
          </a:bodyPr>
          <a:lstStyle/>
          <a:p>
            <a:r>
              <a:rPr lang="en-IN" b="1" dirty="0">
                <a:solidFill>
                  <a:schemeClr val="bg1"/>
                </a:solidFill>
              </a:rPr>
              <a:t>Tally Configurator</a:t>
            </a:r>
            <a:endParaRPr lang="en-IN" b="1" dirty="0"/>
          </a:p>
        </p:txBody>
      </p:sp>
      <p:sp>
        <p:nvSpPr>
          <p:cNvPr id="8" name="TextBox 7">
            <a:extLst>
              <a:ext uri="{FF2B5EF4-FFF2-40B4-BE49-F238E27FC236}">
                <a16:creationId xmlns:a16="http://schemas.microsoft.com/office/drawing/2014/main" xmlns="" id="{2108ACE5-6880-4566-8924-6BCE26007E41}"/>
              </a:ext>
            </a:extLst>
          </p:cNvPr>
          <p:cNvSpPr txBox="1"/>
          <p:nvPr/>
        </p:nvSpPr>
        <p:spPr>
          <a:xfrm>
            <a:off x="53302" y="3547705"/>
            <a:ext cx="2232698" cy="276999"/>
          </a:xfrm>
          <a:prstGeom prst="rect">
            <a:avLst/>
          </a:prstGeom>
          <a:noFill/>
        </p:spPr>
        <p:txBody>
          <a:bodyPr wrap="square" rtlCol="0">
            <a:spAutoFit/>
          </a:bodyPr>
          <a:lstStyle/>
          <a:p>
            <a:r>
              <a:rPr lang="en-IN" sz="1200" dirty="0">
                <a:solidFill>
                  <a:schemeClr val="bg1"/>
                </a:solidFill>
              </a:rPr>
              <a:t>Data Exporting Screen</a:t>
            </a:r>
          </a:p>
        </p:txBody>
      </p:sp>
      <p:pic>
        <p:nvPicPr>
          <p:cNvPr id="2" name="Picture 1">
            <a:extLst>
              <a:ext uri="{FF2B5EF4-FFF2-40B4-BE49-F238E27FC236}">
                <a16:creationId xmlns:a16="http://schemas.microsoft.com/office/drawing/2014/main" xmlns="" id="{964FF0BD-DEA5-42E2-82AF-FCD36B04133C}"/>
              </a:ext>
            </a:extLst>
          </p:cNvPr>
          <p:cNvPicPr>
            <a:picLocks noChangeAspect="1"/>
          </p:cNvPicPr>
          <p:nvPr/>
        </p:nvPicPr>
        <p:blipFill>
          <a:blip r:embed="rId3"/>
          <a:stretch>
            <a:fillRect/>
          </a:stretch>
        </p:blipFill>
        <p:spPr>
          <a:xfrm>
            <a:off x="2415363" y="1426194"/>
            <a:ext cx="6705600" cy="3569561"/>
          </a:xfrm>
          <a:prstGeom prst="rect">
            <a:avLst/>
          </a:prstGeom>
        </p:spPr>
      </p:pic>
    </p:spTree>
    <p:extLst>
      <p:ext uri="{BB962C8B-B14F-4D97-AF65-F5344CB8AC3E}">
        <p14:creationId xmlns:p14="http://schemas.microsoft.com/office/powerpoint/2010/main" xmlns="" val="389980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bg1"/>
                </a:solidFill>
                <a:latin typeface="Tahoma" pitchFamily="34" charset="0"/>
                <a:ea typeface="Tahoma" pitchFamily="34" charset="0"/>
                <a:cs typeface="Tahoma" pitchFamily="34" charset="0"/>
              </a:rPr>
              <a:t>CEO MESSAGE</a:t>
            </a:r>
          </a:p>
        </p:txBody>
      </p:sp>
      <p:sp>
        <p:nvSpPr>
          <p:cNvPr id="4" name="Content Placeholder 3"/>
          <p:cNvSpPr>
            <a:spLocks noGrp="1"/>
          </p:cNvSpPr>
          <p:nvPr>
            <p:ph idx="10"/>
          </p:nvPr>
        </p:nvSpPr>
        <p:spPr>
          <a:xfrm>
            <a:off x="0" y="1808261"/>
            <a:ext cx="9144000" cy="1906489"/>
          </a:xfrm>
        </p:spPr>
        <p:txBody>
          <a:bodyPr/>
          <a:lstStyle/>
          <a:p>
            <a:pPr algn="just">
              <a:lnSpc>
                <a:spcPct val="150000"/>
              </a:lnSpc>
            </a:pPr>
            <a:r>
              <a:rPr lang="en-US" dirty="0">
                <a:solidFill>
                  <a:schemeClr val="bg1"/>
                </a:solidFill>
                <a:latin typeface="Tahoma" pitchFamily="34" charset="0"/>
                <a:ea typeface="Tahoma" pitchFamily="34" charset="0"/>
                <a:cs typeface="Tahoma" pitchFamily="34" charset="0"/>
              </a:rPr>
              <a:t>“ On Behalf of everyone at Softvent Services Pvt. Ltd., would like to thank you for being our Customer. </a:t>
            </a:r>
          </a:p>
          <a:p>
            <a:pPr algn="just">
              <a:lnSpc>
                <a:spcPct val="150000"/>
              </a:lnSpc>
            </a:pPr>
            <a:r>
              <a:rPr lang="en-US" dirty="0">
                <a:solidFill>
                  <a:schemeClr val="bg1"/>
                </a:solidFill>
                <a:latin typeface="Tahoma" pitchFamily="34" charset="0"/>
                <a:ea typeface="Tahoma" pitchFamily="34" charset="0"/>
                <a:cs typeface="Tahoma" pitchFamily="34" charset="0"/>
              </a:rPr>
              <a:t>We value the trust you have put in our Products and Services and would like to Thank You For that.</a:t>
            </a:r>
          </a:p>
          <a:p>
            <a:pPr algn="just">
              <a:lnSpc>
                <a:spcPct val="150000"/>
              </a:lnSpc>
            </a:pPr>
            <a:r>
              <a:rPr lang="en-US" dirty="0">
                <a:solidFill>
                  <a:schemeClr val="bg1"/>
                </a:solidFill>
                <a:latin typeface="Tahoma" pitchFamily="34" charset="0"/>
                <a:ea typeface="Tahoma" pitchFamily="34" charset="0"/>
                <a:cs typeface="Tahoma" pitchFamily="34" charset="0"/>
              </a:rPr>
              <a:t>It's always a pleasure serving you and we certainly look forward to doing that in the future.</a:t>
            </a:r>
          </a:p>
          <a:p>
            <a:pPr algn="just">
              <a:lnSpc>
                <a:spcPct val="150000"/>
              </a:lnSpc>
            </a:pPr>
            <a:r>
              <a:rPr lang="en-US" dirty="0">
                <a:solidFill>
                  <a:schemeClr val="bg1"/>
                </a:solidFill>
                <a:latin typeface="Tahoma" pitchFamily="34" charset="0"/>
                <a:ea typeface="Tahoma" pitchFamily="34" charset="0"/>
                <a:cs typeface="Tahoma" pitchFamily="34" charset="0"/>
              </a:rPr>
              <a:t>Your feedback is very important as we are constantly looking for ways to improve our Product and Services. ”</a:t>
            </a:r>
          </a:p>
          <a:p>
            <a:pPr algn="r">
              <a:lnSpc>
                <a:spcPct val="150000"/>
              </a:lnSpc>
            </a:pPr>
            <a:endParaRPr lang="en-US" sz="3600" dirty="0">
              <a:solidFill>
                <a:schemeClr val="bg1"/>
              </a:solidFill>
              <a:latin typeface="Tahoma" pitchFamily="34" charset="0"/>
              <a:ea typeface="Tahoma" pitchFamily="34" charset="0"/>
              <a:cs typeface="Tahoma" pitchFamily="34" charset="0"/>
            </a:endParaRPr>
          </a:p>
          <a:p>
            <a:pPr algn="just">
              <a:lnSpc>
                <a:spcPct val="150000"/>
              </a:lnSpc>
            </a:pPr>
            <a:r>
              <a:rPr lang="en-US" dirty="0">
                <a:solidFill>
                  <a:schemeClr val="bg1"/>
                </a:solidFill>
                <a:latin typeface="Tahoma" pitchFamily="34" charset="0"/>
                <a:ea typeface="Tahoma" pitchFamily="34" charset="0"/>
                <a:cs typeface="Tahoma" pitchFamily="34" charset="0"/>
              </a:rPr>
              <a:t>									</a:t>
            </a:r>
          </a:p>
          <a:p>
            <a:pPr algn="just"/>
            <a:endParaRPr lang="en-US" dirty="0">
              <a:solidFill>
                <a:schemeClr val="bg1"/>
              </a:solidFill>
              <a:latin typeface="Tahoma" pitchFamily="34" charset="0"/>
              <a:ea typeface="Tahoma" pitchFamily="34" charset="0"/>
              <a:cs typeface="Tahoma" pitchFamily="34" charset="0"/>
            </a:endParaRPr>
          </a:p>
          <a:p>
            <a:pPr algn="just"/>
            <a:endParaRPr lang="en-US" dirty="0">
              <a:solidFill>
                <a:schemeClr val="bg1"/>
              </a:solidFill>
              <a:latin typeface="Tahoma" pitchFamily="34" charset="0"/>
              <a:ea typeface="Tahoma" pitchFamily="34" charset="0"/>
              <a:cs typeface="Tahoma" pitchFamily="34" charset="0"/>
            </a:endParaRPr>
          </a:p>
          <a:p>
            <a:pPr algn="just"/>
            <a:r>
              <a:rPr lang="en-US" dirty="0">
                <a:solidFill>
                  <a:schemeClr val="bg1"/>
                </a:solidFill>
                <a:latin typeface="Tahoma" pitchFamily="34" charset="0"/>
                <a:ea typeface="Tahoma" pitchFamily="34" charset="0"/>
                <a:cs typeface="Tahoma" pitchFamily="34" charset="0"/>
              </a:rPr>
              <a:t>							</a:t>
            </a:r>
          </a:p>
        </p:txBody>
      </p:sp>
      <p:cxnSp>
        <p:nvCxnSpPr>
          <p:cNvPr id="5" name="Straight Connector 4"/>
          <p:cNvCxnSpPr/>
          <p:nvPr/>
        </p:nvCxnSpPr>
        <p:spPr>
          <a:xfrm>
            <a:off x="1219200" y="742950"/>
            <a:ext cx="533400" cy="1588"/>
          </a:xfrm>
          <a:prstGeom prst="line">
            <a:avLst/>
          </a:prstGeom>
          <a:ln w="34925" cmpd="sng">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2" cstate="print"/>
            <a:stretch>
              <a:fillRect/>
            </a:stretch>
          </p:blipFill>
          <p:spPr>
            <a:xfrm>
              <a:off x="7620000" y="4524569"/>
              <a:ext cx="1371600" cy="618931"/>
            </a:xfrm>
            <a:prstGeom prst="rect">
              <a:avLst/>
            </a:prstGeom>
          </p:spPr>
        </p:pic>
        <p:sp>
          <p:nvSpPr>
            <p:cNvPr id="9" name="TextBox 8"/>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9F37FB1-5785-4CA2-A730-E3CDB2AB3BE3}"/>
              </a:ext>
            </a:extLst>
          </p:cNvPr>
          <p:cNvPicPr>
            <a:picLocks noChangeAspect="1"/>
          </p:cNvPicPr>
          <p:nvPr/>
        </p:nvPicPr>
        <p:blipFill>
          <a:blip r:embed="rId2"/>
          <a:stretch>
            <a:fillRect/>
          </a:stretch>
        </p:blipFill>
        <p:spPr>
          <a:xfrm>
            <a:off x="81516" y="881365"/>
            <a:ext cx="6172200" cy="3202704"/>
          </a:xfrm>
          <a:prstGeom prst="rect">
            <a:avLst/>
          </a:prstGeom>
        </p:spPr>
      </p:pic>
      <p:sp>
        <p:nvSpPr>
          <p:cNvPr id="15" name="Title 14"/>
          <p:cNvSpPr>
            <a:spLocks noGrp="1"/>
          </p:cNvSpPr>
          <p:nvPr>
            <p:ph type="title"/>
          </p:nvPr>
        </p:nvSpPr>
        <p:spPr/>
        <p:txBody>
          <a:bodyPr/>
          <a:lstStyle/>
          <a:p>
            <a:r>
              <a:rPr lang="en-US" dirty="0">
                <a:solidFill>
                  <a:schemeClr val="bg1"/>
                </a:solidFill>
              </a:rPr>
              <a:t>Tools &amp; Utilities</a:t>
            </a:r>
          </a:p>
        </p:txBody>
      </p:sp>
      <p:sp>
        <p:nvSpPr>
          <p:cNvPr id="6" name="Rectangle 5">
            <a:extLst>
              <a:ext uri="{FF2B5EF4-FFF2-40B4-BE49-F238E27FC236}">
                <a16:creationId xmlns:a16="http://schemas.microsoft.com/office/drawing/2014/main" xmlns="" id="{34E25FBE-DBE2-42D4-92DC-F8F937E40E5F}"/>
              </a:ext>
            </a:extLst>
          </p:cNvPr>
          <p:cNvSpPr/>
          <p:nvPr/>
        </p:nvSpPr>
        <p:spPr>
          <a:xfrm>
            <a:off x="6781800" y="1047750"/>
            <a:ext cx="2286000" cy="369332"/>
          </a:xfrm>
          <a:prstGeom prst="rect">
            <a:avLst/>
          </a:prstGeom>
        </p:spPr>
        <p:txBody>
          <a:bodyPr wrap="square">
            <a:spAutoFit/>
          </a:bodyPr>
          <a:lstStyle/>
          <a:p>
            <a:r>
              <a:rPr lang="en-IN" b="1" dirty="0">
                <a:solidFill>
                  <a:schemeClr val="bg1"/>
                </a:solidFill>
              </a:rPr>
              <a:t>Screen Documents </a:t>
            </a:r>
            <a:endParaRPr lang="en-IN" b="1" dirty="0"/>
          </a:p>
        </p:txBody>
      </p:sp>
      <p:pic>
        <p:nvPicPr>
          <p:cNvPr id="3" name="Picture 2">
            <a:extLst>
              <a:ext uri="{FF2B5EF4-FFF2-40B4-BE49-F238E27FC236}">
                <a16:creationId xmlns:a16="http://schemas.microsoft.com/office/drawing/2014/main" xmlns="" id="{F45F53AF-646F-4C36-8F94-02F7AFC24E83}"/>
              </a:ext>
            </a:extLst>
          </p:cNvPr>
          <p:cNvPicPr>
            <a:picLocks noChangeAspect="1"/>
          </p:cNvPicPr>
          <p:nvPr/>
        </p:nvPicPr>
        <p:blipFill>
          <a:blip r:embed="rId3"/>
          <a:stretch>
            <a:fillRect/>
          </a:stretch>
        </p:blipFill>
        <p:spPr>
          <a:xfrm>
            <a:off x="2438400" y="1885950"/>
            <a:ext cx="4655028" cy="2451855"/>
          </a:xfrm>
          <a:prstGeom prst="rect">
            <a:avLst/>
          </a:prstGeom>
        </p:spPr>
      </p:pic>
      <p:grpSp>
        <p:nvGrpSpPr>
          <p:cNvPr id="8" name="Group 7"/>
          <p:cNvGrpSpPr/>
          <p:nvPr/>
        </p:nvGrpSpPr>
        <p:grpSpPr>
          <a:xfrm>
            <a:off x="1143000" y="4524569"/>
            <a:ext cx="7848600" cy="618931"/>
            <a:chOff x="1143000" y="4524569"/>
            <a:chExt cx="7848600" cy="618931"/>
          </a:xfrm>
        </p:grpSpPr>
        <p:pic>
          <p:nvPicPr>
            <p:cNvPr id="9" name="Picture 8" descr="Softvent_Logo.png"/>
            <p:cNvPicPr>
              <a:picLocks noChangeAspect="1"/>
            </p:cNvPicPr>
            <p:nvPr/>
          </p:nvPicPr>
          <p:blipFill>
            <a:blip r:embed="rId4" cstate="print"/>
            <a:stretch>
              <a:fillRect/>
            </a:stretch>
          </p:blipFill>
          <p:spPr>
            <a:xfrm>
              <a:off x="7620000" y="4524569"/>
              <a:ext cx="1371600" cy="618931"/>
            </a:xfrm>
            <a:prstGeom prst="rect">
              <a:avLst/>
            </a:prstGeom>
          </p:spPr>
        </p:pic>
        <p:sp>
          <p:nvSpPr>
            <p:cNvPr id="10" name="TextBox 9"/>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extLst>
      <p:ext uri="{BB962C8B-B14F-4D97-AF65-F5344CB8AC3E}">
        <p14:creationId xmlns:p14="http://schemas.microsoft.com/office/powerpoint/2010/main" xmlns="" val="327216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Tools &amp; Utilities</a:t>
            </a:r>
          </a:p>
        </p:txBody>
      </p:sp>
      <p:sp>
        <p:nvSpPr>
          <p:cNvPr id="2" name="TextBox 1">
            <a:extLst>
              <a:ext uri="{FF2B5EF4-FFF2-40B4-BE49-F238E27FC236}">
                <a16:creationId xmlns:a16="http://schemas.microsoft.com/office/drawing/2014/main" xmlns="" id="{1C72D250-6B53-4DD2-B5A7-1B4CC4806517}"/>
              </a:ext>
            </a:extLst>
          </p:cNvPr>
          <p:cNvSpPr txBox="1"/>
          <p:nvPr/>
        </p:nvSpPr>
        <p:spPr>
          <a:xfrm>
            <a:off x="6319157" y="1604877"/>
            <a:ext cx="2748643" cy="276999"/>
          </a:xfrm>
          <a:prstGeom prst="rect">
            <a:avLst/>
          </a:prstGeom>
          <a:noFill/>
        </p:spPr>
        <p:txBody>
          <a:bodyPr wrap="square" rtlCol="0">
            <a:spAutoFit/>
          </a:bodyPr>
          <a:lstStyle/>
          <a:p>
            <a:r>
              <a:rPr lang="en-IN" sz="1200" dirty="0">
                <a:solidFill>
                  <a:schemeClr val="bg1"/>
                </a:solidFill>
              </a:rPr>
              <a:t>Short Close will be </a:t>
            </a:r>
            <a:r>
              <a:rPr lang="en-IN" sz="1200" dirty="0" err="1">
                <a:solidFill>
                  <a:schemeClr val="bg1"/>
                </a:solidFill>
              </a:rPr>
              <a:t>helpfull</a:t>
            </a:r>
            <a:endParaRPr lang="en-IN" sz="1200" dirty="0">
              <a:solidFill>
                <a:schemeClr val="bg1"/>
              </a:solidFill>
            </a:endParaRPr>
          </a:p>
        </p:txBody>
      </p:sp>
      <p:sp>
        <p:nvSpPr>
          <p:cNvPr id="4" name="Rectangle 3">
            <a:extLst>
              <a:ext uri="{FF2B5EF4-FFF2-40B4-BE49-F238E27FC236}">
                <a16:creationId xmlns:a16="http://schemas.microsoft.com/office/drawing/2014/main" xmlns="" id="{0FE37476-F07F-45E3-BE61-96E81333E537}"/>
              </a:ext>
            </a:extLst>
          </p:cNvPr>
          <p:cNvSpPr/>
          <p:nvPr/>
        </p:nvSpPr>
        <p:spPr>
          <a:xfrm>
            <a:off x="3429000" y="4494865"/>
            <a:ext cx="5715000" cy="276999"/>
          </a:xfrm>
          <a:prstGeom prst="rect">
            <a:avLst/>
          </a:prstGeom>
        </p:spPr>
        <p:txBody>
          <a:bodyPr wrap="square">
            <a:spAutoFit/>
          </a:bodyPr>
          <a:lstStyle/>
          <a:p>
            <a:r>
              <a:rPr lang="en-IN" sz="1200" dirty="0">
                <a:solidFill>
                  <a:schemeClr val="accent2">
                    <a:lumMod val="60000"/>
                    <a:lumOff val="40000"/>
                  </a:schemeClr>
                </a:solidFill>
              </a:rPr>
              <a:t>For Example</a:t>
            </a:r>
            <a:endParaRPr lang="en-IN" sz="1200" b="1" dirty="0">
              <a:solidFill>
                <a:schemeClr val="accent2">
                  <a:lumMod val="60000"/>
                  <a:lumOff val="40000"/>
                </a:schemeClr>
              </a:solidFill>
            </a:endParaRPr>
          </a:p>
        </p:txBody>
      </p:sp>
      <p:sp>
        <p:nvSpPr>
          <p:cNvPr id="6" name="Rectangle 5">
            <a:extLst>
              <a:ext uri="{FF2B5EF4-FFF2-40B4-BE49-F238E27FC236}">
                <a16:creationId xmlns:a16="http://schemas.microsoft.com/office/drawing/2014/main" xmlns="" id="{34E25FBE-DBE2-42D4-92DC-F8F937E40E5F}"/>
              </a:ext>
            </a:extLst>
          </p:cNvPr>
          <p:cNvSpPr/>
          <p:nvPr/>
        </p:nvSpPr>
        <p:spPr>
          <a:xfrm>
            <a:off x="6354286" y="1022715"/>
            <a:ext cx="2942114" cy="369332"/>
          </a:xfrm>
          <a:prstGeom prst="rect">
            <a:avLst/>
          </a:prstGeom>
        </p:spPr>
        <p:txBody>
          <a:bodyPr wrap="square">
            <a:spAutoFit/>
          </a:bodyPr>
          <a:lstStyle/>
          <a:p>
            <a:r>
              <a:rPr lang="en-IN" b="1" dirty="0">
                <a:solidFill>
                  <a:schemeClr val="bg1"/>
                </a:solidFill>
              </a:rPr>
              <a:t>Short Close Screen</a:t>
            </a:r>
            <a:endParaRPr lang="en-IN" b="1" dirty="0"/>
          </a:p>
        </p:txBody>
      </p:sp>
      <p:pic>
        <p:nvPicPr>
          <p:cNvPr id="3" name="Picture 2">
            <a:extLst>
              <a:ext uri="{FF2B5EF4-FFF2-40B4-BE49-F238E27FC236}">
                <a16:creationId xmlns:a16="http://schemas.microsoft.com/office/drawing/2014/main" xmlns="" id="{8F52D58B-ED17-4AD7-BAE9-0BDE637812D5}"/>
              </a:ext>
            </a:extLst>
          </p:cNvPr>
          <p:cNvPicPr>
            <a:picLocks noChangeAspect="1"/>
          </p:cNvPicPr>
          <p:nvPr/>
        </p:nvPicPr>
        <p:blipFill>
          <a:blip r:embed="rId2"/>
          <a:stretch>
            <a:fillRect/>
          </a:stretch>
        </p:blipFill>
        <p:spPr>
          <a:xfrm>
            <a:off x="152400" y="884466"/>
            <a:ext cx="6201886" cy="4141849"/>
          </a:xfrm>
          <a:prstGeom prst="rect">
            <a:avLst/>
          </a:prstGeom>
        </p:spPr>
      </p:pic>
      <p:grpSp>
        <p:nvGrpSpPr>
          <p:cNvPr id="7" name="Group 6"/>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3" cstate="print"/>
            <a:stretch>
              <a:fillRect/>
            </a:stretch>
          </p:blipFill>
          <p:spPr>
            <a:xfrm>
              <a:off x="7620000" y="4524569"/>
              <a:ext cx="1371600" cy="618931"/>
            </a:xfrm>
            <a:prstGeom prst="rect">
              <a:avLst/>
            </a:prstGeom>
          </p:spPr>
        </p:pic>
        <p:sp>
          <p:nvSpPr>
            <p:cNvPr id="9" name="TextBox 8"/>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extLst>
      <p:ext uri="{BB962C8B-B14F-4D97-AF65-F5344CB8AC3E}">
        <p14:creationId xmlns:p14="http://schemas.microsoft.com/office/powerpoint/2010/main" xmlns="" val="388058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latin typeface="Tahoma" pitchFamily="34" charset="0"/>
                <a:ea typeface="Tahoma" pitchFamily="34" charset="0"/>
                <a:cs typeface="Tahoma" pitchFamily="34" charset="0"/>
              </a:rPr>
              <a:t>Role Based Security</a:t>
            </a:r>
          </a:p>
        </p:txBody>
      </p:sp>
      <p:pic>
        <p:nvPicPr>
          <p:cNvPr id="38914" name="Picture 2"/>
          <p:cNvPicPr>
            <a:picLocks noChangeAspect="1" noChangeArrowheads="1"/>
          </p:cNvPicPr>
          <p:nvPr/>
        </p:nvPicPr>
        <p:blipFill>
          <a:blip r:embed="rId2"/>
          <a:srcRect/>
          <a:stretch>
            <a:fillRect/>
          </a:stretch>
        </p:blipFill>
        <p:spPr bwMode="auto">
          <a:xfrm>
            <a:off x="76200" y="1136836"/>
            <a:ext cx="3276600" cy="2577914"/>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5638800" y="1123950"/>
            <a:ext cx="3429000" cy="2590800"/>
          </a:xfrm>
          <a:prstGeom prst="rect">
            <a:avLst/>
          </a:prstGeom>
          <a:noFill/>
          <a:ln w="9525">
            <a:noFill/>
            <a:miter lim="800000"/>
            <a:headEnd/>
            <a:tailEnd/>
          </a:ln>
          <a:effectLst/>
        </p:spPr>
      </p:pic>
      <p:sp>
        <p:nvSpPr>
          <p:cNvPr id="11" name="TextBox 10"/>
          <p:cNvSpPr txBox="1"/>
          <p:nvPr/>
        </p:nvSpPr>
        <p:spPr>
          <a:xfrm>
            <a:off x="3352800" y="1428750"/>
            <a:ext cx="22860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&lt;&lt; Creation of Users</a:t>
            </a:r>
          </a:p>
        </p:txBody>
      </p:sp>
      <p:sp>
        <p:nvSpPr>
          <p:cNvPr id="12" name="TextBox 11"/>
          <p:cNvSpPr txBox="1"/>
          <p:nvPr/>
        </p:nvSpPr>
        <p:spPr>
          <a:xfrm>
            <a:off x="3352800" y="2571750"/>
            <a:ext cx="22860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Assigning of User Rights &gt;&gt;</a:t>
            </a:r>
          </a:p>
        </p:txBody>
      </p:sp>
      <p:pic>
        <p:nvPicPr>
          <p:cNvPr id="8" name="Picture 2"/>
          <p:cNvPicPr>
            <a:picLocks noChangeAspect="1" noChangeArrowheads="1"/>
          </p:cNvPicPr>
          <p:nvPr/>
        </p:nvPicPr>
        <p:blipFill>
          <a:blip r:embed="rId4"/>
          <a:srcRect/>
          <a:stretch>
            <a:fillRect/>
          </a:stretch>
        </p:blipFill>
        <p:spPr bwMode="auto">
          <a:xfrm>
            <a:off x="2057400" y="4019550"/>
            <a:ext cx="4648200" cy="212990"/>
          </a:xfrm>
          <a:prstGeom prst="rect">
            <a:avLst/>
          </a:prstGeom>
          <a:noFill/>
          <a:ln w="9525">
            <a:noFill/>
            <a:miter lim="800000"/>
            <a:headEnd/>
            <a:tailEnd/>
          </a:ln>
          <a:effectLst/>
        </p:spPr>
      </p:pic>
      <p:grpSp>
        <p:nvGrpSpPr>
          <p:cNvPr id="9" name="Group 8"/>
          <p:cNvGrpSpPr/>
          <p:nvPr/>
        </p:nvGrpSpPr>
        <p:grpSpPr>
          <a:xfrm>
            <a:off x="1143000" y="4524569"/>
            <a:ext cx="7848600" cy="618931"/>
            <a:chOff x="1143000" y="4524569"/>
            <a:chExt cx="7848600" cy="618931"/>
          </a:xfrm>
        </p:grpSpPr>
        <p:pic>
          <p:nvPicPr>
            <p:cNvPr id="10" name="Picture 9" descr="Softvent_Logo.png"/>
            <p:cNvPicPr>
              <a:picLocks noChangeAspect="1"/>
            </p:cNvPicPr>
            <p:nvPr/>
          </p:nvPicPr>
          <p:blipFill>
            <a:blip r:embed="rId5" cstate="print"/>
            <a:stretch>
              <a:fillRect/>
            </a:stretch>
          </p:blipFill>
          <p:spPr>
            <a:xfrm>
              <a:off x="7620000" y="4524569"/>
              <a:ext cx="1371600" cy="618931"/>
            </a:xfrm>
            <a:prstGeom prst="rect">
              <a:avLst/>
            </a:prstGeom>
          </p:spPr>
        </p:pic>
        <p:sp>
          <p:nvSpPr>
            <p:cNvPr id="14" name="TextBox 13"/>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Tahoma" pitchFamily="34" charset="0"/>
                <a:ea typeface="Tahoma" pitchFamily="34" charset="0"/>
                <a:cs typeface="Tahoma" pitchFamily="34" charset="0"/>
              </a:rPr>
              <a:t>Data Porting</a:t>
            </a:r>
          </a:p>
        </p:txBody>
      </p:sp>
      <p:sp>
        <p:nvSpPr>
          <p:cNvPr id="12" name="TextBox 11">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14" name="Picture 13" descr="A screenshot of a computer&#10;&#10;Description generated with very high confidence">
            <a:extLst>
              <a:ext uri="{FF2B5EF4-FFF2-40B4-BE49-F238E27FC236}">
                <a16:creationId xmlns:a16="http://schemas.microsoft.com/office/drawing/2014/main" xmlns="" id="{FA9357F2-1486-4462-985D-00034148EBBE}"/>
              </a:ext>
            </a:extLst>
          </p:cNvPr>
          <p:cNvPicPr/>
          <p:nvPr/>
        </p:nvPicPr>
        <p:blipFill>
          <a:blip r:embed="rId3"/>
          <a:stretch>
            <a:fillRect/>
          </a:stretch>
        </p:blipFill>
        <p:spPr>
          <a:xfrm>
            <a:off x="304800" y="1047750"/>
            <a:ext cx="2209800" cy="2286000"/>
          </a:xfrm>
          <a:prstGeom prst="rect">
            <a:avLst/>
          </a:prstGeom>
        </p:spPr>
      </p:pic>
      <p:pic>
        <p:nvPicPr>
          <p:cNvPr id="43010" name="Picture 2"/>
          <p:cNvPicPr>
            <a:picLocks noChangeAspect="1" noChangeArrowheads="1"/>
          </p:cNvPicPr>
          <p:nvPr/>
        </p:nvPicPr>
        <p:blipFill>
          <a:blip r:embed="rId4"/>
          <a:srcRect/>
          <a:stretch>
            <a:fillRect/>
          </a:stretch>
        </p:blipFill>
        <p:spPr bwMode="auto">
          <a:xfrm>
            <a:off x="4876800" y="971550"/>
            <a:ext cx="4114800" cy="2362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Alerts &amp; Notifications</a:t>
            </a:r>
          </a:p>
        </p:txBody>
      </p:sp>
      <p:pic>
        <p:nvPicPr>
          <p:cNvPr id="5" name="Picture 4"/>
          <p:cNvPicPr/>
          <p:nvPr/>
        </p:nvPicPr>
        <p:blipFill>
          <a:blip r:embed="rId2"/>
          <a:srcRect/>
          <a:stretch>
            <a:fillRect/>
          </a:stretch>
        </p:blipFill>
        <p:spPr bwMode="auto">
          <a:xfrm>
            <a:off x="152400" y="1123950"/>
            <a:ext cx="3234690" cy="586740"/>
          </a:xfrm>
          <a:prstGeom prst="rect">
            <a:avLst/>
          </a:prstGeom>
          <a:noFill/>
          <a:ln w="9525">
            <a:noFill/>
            <a:miter lim="800000"/>
            <a:headEnd/>
            <a:tailEnd/>
          </a:ln>
        </p:spPr>
      </p:pic>
      <p:sp>
        <p:nvSpPr>
          <p:cNvPr id="7" name="TextBox 6"/>
          <p:cNvSpPr txBox="1"/>
          <p:nvPr/>
        </p:nvSpPr>
        <p:spPr>
          <a:xfrm>
            <a:off x="3886200" y="1047750"/>
            <a:ext cx="2971800" cy="523220"/>
          </a:xfrm>
          <a:prstGeom prst="rect">
            <a:avLst/>
          </a:prstGeom>
          <a:noFill/>
        </p:spPr>
        <p:txBody>
          <a:bodyPr wrap="square" rtlCol="0">
            <a:spAutoFit/>
          </a:bodyPr>
          <a:lstStyle/>
          <a:p>
            <a:r>
              <a:rPr lang="en-US" sz="1600" dirty="0">
                <a:solidFill>
                  <a:schemeClr val="bg1"/>
                </a:solidFill>
                <a:latin typeface="Tahoma" pitchFamily="34" charset="0"/>
                <a:ea typeface="Tahoma" pitchFamily="34" charset="0"/>
                <a:cs typeface="Tahoma" pitchFamily="34" charset="0"/>
              </a:rPr>
              <a:t>Notifications</a:t>
            </a:r>
            <a:endParaRPr lang="en-US" sz="1200" dirty="0">
              <a:solidFill>
                <a:schemeClr val="bg1"/>
              </a:solidFill>
              <a:latin typeface="Tahoma" pitchFamily="34" charset="0"/>
              <a:ea typeface="Tahoma" pitchFamily="34" charset="0"/>
              <a:cs typeface="Tahoma" pitchFamily="34" charset="0"/>
            </a:endParaRPr>
          </a:p>
          <a:p>
            <a:endParaRPr lang="en-US" sz="1200" dirty="0">
              <a:solidFill>
                <a:schemeClr val="bg1"/>
              </a:solidFill>
              <a:latin typeface="Tahoma" pitchFamily="34" charset="0"/>
              <a:ea typeface="Tahoma" pitchFamily="34" charset="0"/>
              <a:cs typeface="Tahoma" pitchFamily="34" charset="0"/>
            </a:endParaRPr>
          </a:p>
        </p:txBody>
      </p:sp>
      <p:sp>
        <p:nvSpPr>
          <p:cNvPr id="9" name="TextBox 8">
            <a:hlinkClick r:id="rId3"/>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3" name="Picture 2">
            <a:extLst>
              <a:ext uri="{FF2B5EF4-FFF2-40B4-BE49-F238E27FC236}">
                <a16:creationId xmlns:a16="http://schemas.microsoft.com/office/drawing/2014/main" xmlns="" id="{CC98F1AE-C37A-4DA5-A3CF-424EBC39ABF3}"/>
              </a:ext>
            </a:extLst>
          </p:cNvPr>
          <p:cNvPicPr>
            <a:picLocks noChangeAspect="1"/>
          </p:cNvPicPr>
          <p:nvPr/>
        </p:nvPicPr>
        <p:blipFill>
          <a:blip r:embed="rId4"/>
          <a:stretch>
            <a:fillRect/>
          </a:stretch>
        </p:blipFill>
        <p:spPr>
          <a:xfrm>
            <a:off x="152400" y="1810454"/>
            <a:ext cx="5270573" cy="30289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E-mail</a:t>
            </a:r>
          </a:p>
        </p:txBody>
      </p:sp>
      <p:sp>
        <p:nvSpPr>
          <p:cNvPr id="4098" name="Rectangle 2"/>
          <p:cNvSpPr>
            <a:spLocks noChangeArrowheads="1"/>
          </p:cNvSpPr>
          <p:nvPr/>
        </p:nvSpPr>
        <p:spPr bwMode="auto">
          <a:xfrm>
            <a:off x="4267200" y="1200150"/>
            <a:ext cx="46482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Tahoma" pitchFamily="34" charset="0"/>
                <a:ea typeface="Times New Roman" pitchFamily="18" charset="0"/>
                <a:cs typeface="Tahoma" pitchFamily="34" charset="0"/>
              </a:rPr>
              <a:t>Send a mail to the person who is supposed to authorize a particular entry Like, </a:t>
            </a:r>
            <a:endParaRPr kumimoji="0" lang="en-US" sz="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For Instance:</a:t>
            </a:r>
            <a:endParaRPr kumimoji="0" lang="en-US" sz="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Sales made more than 10lakhs, send email to a 	particular email id automatically </a:t>
            </a:r>
            <a:endParaRPr kumimoji="0" lang="en-US" sz="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Send day end sales/purchase/no of qtns</a:t>
            </a:r>
            <a:r>
              <a:rPr kumimoji="0" lang="en-US" sz="1100" b="0" i="0" u="none" strike="noStrike" cap="none" normalizeH="0" baseline="0" dirty="0">
                <a:ln>
                  <a:noFill/>
                </a:ln>
                <a:solidFill>
                  <a:schemeClr val="bg1"/>
                </a:solidFill>
                <a:effectLst/>
                <a:latin typeface="Calibri"/>
                <a:ea typeface="Times New Roman" pitchFamily="18" charset="0"/>
                <a:cs typeface="Tahoma" pitchFamily="34" charset="0"/>
              </a:rPr>
              <a:t>…</a:t>
            </a:r>
            <a:r>
              <a:rPr kumimoji="0" lang="en-US" sz="11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a:t>
            </a:r>
            <a:endParaRPr kumimoji="0" lang="en-US" sz="8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email to a particular set of email IDS </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7" name="TextBox 6">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SMS</a:t>
            </a:r>
          </a:p>
        </p:txBody>
      </p:sp>
      <p:sp>
        <p:nvSpPr>
          <p:cNvPr id="4098" name="Rectangle 2"/>
          <p:cNvSpPr>
            <a:spLocks noChangeArrowheads="1"/>
          </p:cNvSpPr>
          <p:nvPr/>
        </p:nvSpPr>
        <p:spPr bwMode="auto">
          <a:xfrm>
            <a:off x="4267200" y="1200150"/>
            <a:ext cx="4648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1100" dirty="0">
                <a:solidFill>
                  <a:schemeClr val="bg1"/>
                </a:solidFill>
              </a:rPr>
              <a:t>Integrate with software transactions/reports </a:t>
            </a:r>
            <a:endParaRPr lang="en-US" sz="1100" dirty="0">
              <a:solidFill>
                <a:schemeClr val="bg1"/>
              </a:solidFill>
            </a:endParaRPr>
          </a:p>
          <a:p>
            <a:r>
              <a:rPr lang="en-IN" sz="1100" dirty="0">
                <a:solidFill>
                  <a:schemeClr val="bg1"/>
                </a:solidFill>
              </a:rPr>
              <a:t>	For Instance:</a:t>
            </a:r>
            <a:endParaRPr lang="en-US" sz="1100" dirty="0">
              <a:solidFill>
                <a:schemeClr val="bg1"/>
              </a:solidFill>
            </a:endParaRPr>
          </a:p>
          <a:p>
            <a:r>
              <a:rPr lang="en-IN" sz="1100" dirty="0">
                <a:solidFill>
                  <a:schemeClr val="bg1"/>
                </a:solidFill>
              </a:rPr>
              <a:t>	Sales made above 10lakhs Rupees, send </a:t>
            </a:r>
            <a:r>
              <a:rPr lang="en-IN" sz="1100" dirty="0" err="1">
                <a:solidFill>
                  <a:schemeClr val="bg1"/>
                </a:solidFill>
              </a:rPr>
              <a:t>sms</a:t>
            </a:r>
            <a:r>
              <a:rPr lang="en-IN" sz="1100" dirty="0">
                <a:solidFill>
                  <a:schemeClr val="bg1"/>
                </a:solidFill>
              </a:rPr>
              <a:t> to a particular mobile automatically. </a:t>
            </a:r>
            <a:endParaRPr lang="en-US" sz="1100" dirty="0">
              <a:solidFill>
                <a:schemeClr val="bg1"/>
              </a:solidFill>
            </a:endParaRPr>
          </a:p>
          <a:p>
            <a:r>
              <a:rPr lang="en-IN" sz="1100" dirty="0">
                <a:solidFill>
                  <a:schemeClr val="bg1"/>
                </a:solidFill>
              </a:rPr>
              <a:t>	Send day end sales/purchase/no of </a:t>
            </a:r>
            <a:r>
              <a:rPr lang="en-IN" sz="1100" dirty="0" err="1">
                <a:solidFill>
                  <a:schemeClr val="bg1"/>
                </a:solidFill>
              </a:rPr>
              <a:t>qtns</a:t>
            </a:r>
            <a:r>
              <a:rPr lang="en-IN" sz="1100" dirty="0">
                <a:solidFill>
                  <a:schemeClr val="bg1"/>
                </a:solidFill>
              </a:rPr>
              <a:t>… </a:t>
            </a:r>
            <a:r>
              <a:rPr lang="en-IN" sz="1100" dirty="0" err="1">
                <a:solidFill>
                  <a:schemeClr val="bg1"/>
                </a:solidFill>
              </a:rPr>
              <a:t>sms</a:t>
            </a:r>
            <a:r>
              <a:rPr lang="en-IN" sz="1100" dirty="0">
                <a:solidFill>
                  <a:schemeClr val="bg1"/>
                </a:solidFill>
              </a:rPr>
              <a:t> to a particular mobile      </a:t>
            </a:r>
            <a:endParaRPr lang="en-US" sz="1100" dirty="0">
              <a:solidFill>
                <a:schemeClr val="bg1"/>
              </a:solidFill>
            </a:endParaRPr>
          </a:p>
        </p:txBody>
      </p:sp>
      <p:sp>
        <p:nvSpPr>
          <p:cNvPr id="4" name="TextBox 3">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Audit Trial </a:t>
            </a:r>
          </a:p>
        </p:txBody>
      </p:sp>
      <p:sp>
        <p:nvSpPr>
          <p:cNvPr id="4" name="Content Placeholder 3"/>
          <p:cNvSpPr>
            <a:spLocks noGrp="1"/>
          </p:cNvSpPr>
          <p:nvPr>
            <p:ph idx="10"/>
          </p:nvPr>
        </p:nvSpPr>
        <p:spPr>
          <a:xfrm>
            <a:off x="-228600" y="1014369"/>
            <a:ext cx="3384233" cy="2971800"/>
          </a:xfrm>
        </p:spPr>
        <p:txBody>
          <a:bodyPr/>
          <a:lstStyle/>
          <a:p>
            <a:r>
              <a:rPr lang="en-IN" dirty="0">
                <a:latin typeface="Tahoma" panose="020B0604030504040204" pitchFamily="34" charset="0"/>
                <a:ea typeface="Tahoma" panose="020B0604030504040204" pitchFamily="34" charset="0"/>
                <a:cs typeface="Tahoma" panose="020B0604030504040204" pitchFamily="34" charset="0"/>
              </a:rPr>
              <a:t>A robust audit trail is in place, which tracks the following</a:t>
            </a:r>
            <a:endParaRPr lang="en-US" dirty="0">
              <a:latin typeface="Tahoma" panose="020B0604030504040204" pitchFamily="34" charset="0"/>
              <a:ea typeface="Tahoma" panose="020B0604030504040204" pitchFamily="34" charset="0"/>
              <a:cs typeface="Tahoma" panose="020B0604030504040204" pitchFamily="34" charset="0"/>
            </a:endParaRPr>
          </a:p>
          <a:p>
            <a:r>
              <a:rPr lang="en-IN" i="1" dirty="0">
                <a:latin typeface="Tahoma" panose="020B0604030504040204" pitchFamily="34" charset="0"/>
                <a:ea typeface="Tahoma" panose="020B0604030504040204" pitchFamily="34" charset="0"/>
                <a:cs typeface="Tahoma" panose="020B0604030504040204" pitchFamily="34" charset="0"/>
              </a:rPr>
              <a:t>Which document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dirty="0">
                <a:latin typeface="Tahoma" panose="020B0604030504040204" pitchFamily="34" charset="0"/>
                <a:ea typeface="Tahoma" panose="020B0604030504040204" pitchFamily="34" charset="0"/>
                <a:cs typeface="Tahoma" panose="020B0604030504040204" pitchFamily="34" charset="0"/>
              </a:rPr>
              <a:t>Master/Supplier/Purchase order/GRN/Invoice/</a:t>
            </a:r>
            <a:r>
              <a:rPr lang="en-IN" dirty="0" err="1">
                <a:latin typeface="Tahoma" panose="020B0604030504040204" pitchFamily="34" charset="0"/>
                <a:ea typeface="Tahoma" panose="020B0604030504040204" pitchFamily="34" charset="0"/>
                <a:cs typeface="Tahoma" panose="020B0604030504040204" pitchFamily="34" charset="0"/>
              </a:rPr>
              <a:t>Qtn</a:t>
            </a:r>
            <a:r>
              <a:rPr lang="en-IN" dirty="0">
                <a:latin typeface="Tahoma" panose="020B0604030504040204" pitchFamily="34" charset="0"/>
                <a:ea typeface="Tahoma" panose="020B0604030504040204" pitchFamily="34" charset="0"/>
                <a:cs typeface="Tahoma" panose="020B0604030504040204" pitchFamily="34" charset="0"/>
              </a:rPr>
              <a:t> …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i="1" dirty="0">
                <a:latin typeface="Tahoma" panose="020B0604030504040204" pitchFamily="34" charset="0"/>
                <a:ea typeface="Tahoma" panose="020B0604030504040204" pitchFamily="34" charset="0"/>
                <a:cs typeface="Tahoma" panose="020B0604030504040204" pitchFamily="34" charset="0"/>
              </a:rPr>
              <a:t>What action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dirty="0">
                <a:latin typeface="Tahoma" panose="020B0604030504040204" pitchFamily="34" charset="0"/>
                <a:ea typeface="Tahoma" panose="020B0604030504040204" pitchFamily="34" charset="0"/>
                <a:cs typeface="Tahoma" panose="020B0604030504040204" pitchFamily="34" charset="0"/>
              </a:rPr>
              <a:t>Added / Updated / Deleted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i="1" dirty="0">
                <a:latin typeface="Tahoma" panose="020B0604030504040204" pitchFamily="34" charset="0"/>
                <a:ea typeface="Tahoma" panose="020B0604030504040204" pitchFamily="34" charset="0"/>
                <a:cs typeface="Tahoma" panose="020B0604030504040204" pitchFamily="34" charset="0"/>
              </a:rPr>
              <a:t>When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dirty="0">
                <a:latin typeface="Tahoma" panose="020B0604030504040204" pitchFamily="34" charset="0"/>
                <a:ea typeface="Tahoma" panose="020B0604030504040204" pitchFamily="34" charset="0"/>
                <a:cs typeface="Tahoma" panose="020B0604030504040204" pitchFamily="34" charset="0"/>
              </a:rPr>
              <a:t>Date and Time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i="1" dirty="0">
                <a:latin typeface="Tahoma" panose="020B0604030504040204" pitchFamily="34" charset="0"/>
                <a:ea typeface="Tahoma" panose="020B0604030504040204" pitchFamily="34" charset="0"/>
                <a:cs typeface="Tahoma" panose="020B0604030504040204" pitchFamily="34" charset="0"/>
              </a:rPr>
              <a:t>Who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dirty="0">
                <a:latin typeface="Tahoma" panose="020B0604030504040204" pitchFamily="34" charset="0"/>
                <a:ea typeface="Tahoma" panose="020B0604030504040204" pitchFamily="34" charset="0"/>
                <a:cs typeface="Tahoma" panose="020B0604030504040204" pitchFamily="34" charset="0"/>
              </a:rPr>
              <a:t>User Name </a:t>
            </a:r>
            <a:endParaRPr lang="en-US" dirty="0">
              <a:latin typeface="Tahoma" panose="020B0604030504040204" pitchFamily="34" charset="0"/>
              <a:ea typeface="Tahoma" panose="020B0604030504040204" pitchFamily="34" charset="0"/>
              <a:cs typeface="Tahoma" panose="020B0604030504040204" pitchFamily="34" charset="0"/>
            </a:endParaRPr>
          </a:p>
          <a:p>
            <a:r>
              <a:rPr lang="en-IN" dirty="0"/>
              <a:t>IP Address of the system </a:t>
            </a:r>
            <a:endParaRPr lang="en-US" dirty="0"/>
          </a:p>
          <a:p>
            <a:endParaRPr lang="en-US" dirty="0"/>
          </a:p>
        </p:txBody>
      </p:sp>
      <p:sp>
        <p:nvSpPr>
          <p:cNvPr id="5" name="TextBox 4">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3" name="Picture 2">
            <a:extLst>
              <a:ext uri="{FF2B5EF4-FFF2-40B4-BE49-F238E27FC236}">
                <a16:creationId xmlns:a16="http://schemas.microsoft.com/office/drawing/2014/main" xmlns="" id="{36009FDF-455A-4D15-8DC1-D700CE7DFEFE}"/>
              </a:ext>
            </a:extLst>
          </p:cNvPr>
          <p:cNvPicPr>
            <a:picLocks noChangeAspect="1"/>
          </p:cNvPicPr>
          <p:nvPr/>
        </p:nvPicPr>
        <p:blipFill>
          <a:blip r:embed="rId3"/>
          <a:stretch>
            <a:fillRect/>
          </a:stretch>
        </p:blipFill>
        <p:spPr>
          <a:xfrm>
            <a:off x="3155633" y="1012154"/>
            <a:ext cx="5867780" cy="400786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Screen Documents</a:t>
            </a:r>
          </a:p>
        </p:txBody>
      </p:sp>
      <p:sp>
        <p:nvSpPr>
          <p:cNvPr id="7" name="TextBox 6">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Document Sharing</a:t>
            </a:r>
          </a:p>
        </p:txBody>
      </p:sp>
      <p:pic>
        <p:nvPicPr>
          <p:cNvPr id="4" name="Picture 3">
            <a:extLst>
              <a:ext uri="{FF2B5EF4-FFF2-40B4-BE49-F238E27FC236}">
                <a16:creationId xmlns:a16="http://schemas.microsoft.com/office/drawing/2014/main" xmlns="" id="{B5586EE7-BC62-4FA7-91D8-13A675A6448A}"/>
              </a:ext>
            </a:extLst>
          </p:cNvPr>
          <p:cNvPicPr/>
          <p:nvPr/>
        </p:nvPicPr>
        <p:blipFill>
          <a:blip r:embed="rId2" cstate="print"/>
          <a:stretch>
            <a:fillRect/>
          </a:stretch>
        </p:blipFill>
        <p:spPr>
          <a:xfrm>
            <a:off x="152400" y="1047750"/>
            <a:ext cx="4202353" cy="2072640"/>
          </a:xfrm>
          <a:prstGeom prst="rect">
            <a:avLst/>
          </a:prstGeom>
        </p:spPr>
      </p:pic>
      <p:sp>
        <p:nvSpPr>
          <p:cNvPr id="5" name="TextBox 4">
            <a:hlinkClick r:id="rId3"/>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bg1"/>
                </a:solidFill>
                <a:latin typeface="Tahoma" pitchFamily="34" charset="0"/>
                <a:ea typeface="Tahoma" pitchFamily="34" charset="0"/>
                <a:cs typeface="Tahoma" pitchFamily="34" charset="0"/>
              </a:rPr>
              <a:t>Content</a:t>
            </a:r>
          </a:p>
        </p:txBody>
      </p:sp>
      <p:sp>
        <p:nvSpPr>
          <p:cNvPr id="4" name="Content Placeholder 3"/>
          <p:cNvSpPr>
            <a:spLocks noGrp="1"/>
          </p:cNvSpPr>
          <p:nvPr>
            <p:ph idx="10"/>
          </p:nvPr>
        </p:nvSpPr>
        <p:spPr/>
        <p:txBody>
          <a:bodyPr/>
          <a:lstStyle/>
          <a:p>
            <a:pPr>
              <a:buFont typeface="Wingdings" pitchFamily="2" charset="2"/>
              <a:buChar char="q"/>
            </a:pPr>
            <a:r>
              <a:rPr lang="en-US" dirty="0"/>
              <a:t> Introduction </a:t>
            </a:r>
          </a:p>
          <a:p>
            <a:pPr>
              <a:buFont typeface="Wingdings" pitchFamily="2" charset="2"/>
              <a:buChar char="q"/>
            </a:pPr>
            <a:r>
              <a:rPr lang="en-US" dirty="0"/>
              <a:t> Key Features/Benefits</a:t>
            </a:r>
          </a:p>
          <a:p>
            <a:pPr>
              <a:buFont typeface="Wingdings" pitchFamily="2" charset="2"/>
              <a:buChar char="q"/>
            </a:pPr>
            <a:endParaRPr lang="en-US" dirty="0"/>
          </a:p>
          <a:p>
            <a:pPr>
              <a:buFont typeface="Wingdings" pitchFamily="2" charset="2"/>
              <a:buChar char="q"/>
            </a:pPr>
            <a:endParaRPr lang="en-US" dirty="0"/>
          </a:p>
        </p:txBody>
      </p:sp>
      <p:grpSp>
        <p:nvGrpSpPr>
          <p:cNvPr id="6" name="Group 5"/>
          <p:cNvGrpSpPr/>
          <p:nvPr/>
        </p:nvGrpSpPr>
        <p:grpSpPr>
          <a:xfrm>
            <a:off x="1143000" y="4524569"/>
            <a:ext cx="7848600" cy="618931"/>
            <a:chOff x="1143000" y="4524569"/>
            <a:chExt cx="7848600" cy="618931"/>
          </a:xfrm>
        </p:grpSpPr>
        <p:pic>
          <p:nvPicPr>
            <p:cNvPr id="7" name="Picture 6" descr="Softvent_Logo.png"/>
            <p:cNvPicPr>
              <a:picLocks noChangeAspect="1"/>
            </p:cNvPicPr>
            <p:nvPr/>
          </p:nvPicPr>
          <p:blipFill>
            <a:blip r:embed="rId2" cstate="print"/>
            <a:stretch>
              <a:fillRect/>
            </a:stretch>
          </p:blipFill>
          <p:spPr>
            <a:xfrm>
              <a:off x="7620000" y="4524569"/>
              <a:ext cx="1371600" cy="618931"/>
            </a:xfrm>
            <a:prstGeom prst="rect">
              <a:avLst/>
            </a:prstGeom>
          </p:spPr>
        </p:pic>
        <p:sp>
          <p:nvSpPr>
            <p:cNvPr id="8" name="TextBox 7"/>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Customized Reports</a:t>
            </a:r>
          </a:p>
        </p:txBody>
      </p:sp>
      <p:sp>
        <p:nvSpPr>
          <p:cNvPr id="5" name="TextBox 4">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40962" name="Picture 2"/>
          <p:cNvPicPr>
            <a:picLocks noChangeAspect="1" noChangeArrowheads="1"/>
          </p:cNvPicPr>
          <p:nvPr/>
        </p:nvPicPr>
        <p:blipFill>
          <a:blip r:embed="rId3"/>
          <a:srcRect/>
          <a:stretch>
            <a:fillRect/>
          </a:stretch>
        </p:blipFill>
        <p:spPr bwMode="auto">
          <a:xfrm>
            <a:off x="3074851" y="3181350"/>
            <a:ext cx="2792549" cy="188595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srcRect/>
          <a:stretch>
            <a:fillRect/>
          </a:stretch>
        </p:blipFill>
        <p:spPr bwMode="auto">
          <a:xfrm>
            <a:off x="2743201" y="1181824"/>
            <a:ext cx="3276599" cy="190500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5"/>
          <a:srcRect/>
          <a:stretch>
            <a:fillRect/>
          </a:stretch>
        </p:blipFill>
        <p:spPr bwMode="auto">
          <a:xfrm>
            <a:off x="6248400" y="1181824"/>
            <a:ext cx="2778125" cy="1905000"/>
          </a:xfrm>
          <a:prstGeom prst="rect">
            <a:avLst/>
          </a:prstGeom>
          <a:noFill/>
          <a:ln w="9525">
            <a:noFill/>
            <a:miter lim="800000"/>
            <a:headEnd/>
            <a:tailEnd/>
          </a:ln>
          <a:effectLst/>
        </p:spPr>
      </p:pic>
      <p:pic>
        <p:nvPicPr>
          <p:cNvPr id="40966" name="Picture 6"/>
          <p:cNvPicPr>
            <a:picLocks noChangeAspect="1" noChangeArrowheads="1"/>
          </p:cNvPicPr>
          <p:nvPr/>
        </p:nvPicPr>
        <p:blipFill>
          <a:blip r:embed="rId6"/>
          <a:srcRect/>
          <a:stretch>
            <a:fillRect/>
          </a:stretch>
        </p:blipFill>
        <p:spPr bwMode="auto">
          <a:xfrm>
            <a:off x="17662" y="1181824"/>
            <a:ext cx="2496938" cy="192332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All Settings</a:t>
            </a:r>
          </a:p>
        </p:txBody>
      </p:sp>
      <p:sp>
        <p:nvSpPr>
          <p:cNvPr id="5" name="TextBox 4">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3" name="Picture 2">
            <a:extLst>
              <a:ext uri="{FF2B5EF4-FFF2-40B4-BE49-F238E27FC236}">
                <a16:creationId xmlns:a16="http://schemas.microsoft.com/office/drawing/2014/main" xmlns="" id="{8F9B3BBD-3083-406A-9DA4-E7FF20C61131}"/>
              </a:ext>
            </a:extLst>
          </p:cNvPr>
          <p:cNvPicPr>
            <a:picLocks noChangeAspect="1"/>
          </p:cNvPicPr>
          <p:nvPr/>
        </p:nvPicPr>
        <p:blipFill>
          <a:blip r:embed="rId3" cstate="print"/>
          <a:stretch>
            <a:fillRect/>
          </a:stretch>
        </p:blipFill>
        <p:spPr>
          <a:xfrm>
            <a:off x="152400" y="989714"/>
            <a:ext cx="2743200" cy="2238916"/>
          </a:xfrm>
          <a:prstGeom prst="rect">
            <a:avLst/>
          </a:prstGeom>
        </p:spPr>
      </p:pic>
      <p:pic>
        <p:nvPicPr>
          <p:cNvPr id="4" name="Picture 3">
            <a:extLst>
              <a:ext uri="{FF2B5EF4-FFF2-40B4-BE49-F238E27FC236}">
                <a16:creationId xmlns:a16="http://schemas.microsoft.com/office/drawing/2014/main" xmlns="" id="{1935AF9F-33CB-4E4E-B7A6-CB2BF5C4213D}"/>
              </a:ext>
            </a:extLst>
          </p:cNvPr>
          <p:cNvPicPr>
            <a:picLocks noChangeAspect="1"/>
          </p:cNvPicPr>
          <p:nvPr/>
        </p:nvPicPr>
        <p:blipFill>
          <a:blip r:embed="rId4"/>
          <a:stretch>
            <a:fillRect/>
          </a:stretch>
        </p:blipFill>
        <p:spPr>
          <a:xfrm>
            <a:off x="4029123" y="1130640"/>
            <a:ext cx="3219351" cy="1684265"/>
          </a:xfrm>
          <a:prstGeom prst="rect">
            <a:avLst/>
          </a:prstGeom>
        </p:spPr>
      </p:pic>
      <p:sp>
        <p:nvSpPr>
          <p:cNvPr id="6" name="Rectangle 5">
            <a:extLst>
              <a:ext uri="{FF2B5EF4-FFF2-40B4-BE49-F238E27FC236}">
                <a16:creationId xmlns:a16="http://schemas.microsoft.com/office/drawing/2014/main" xmlns="" id="{4C9B1AAC-9E18-4779-8ADD-9FBB5CA96E9B}"/>
              </a:ext>
            </a:extLst>
          </p:cNvPr>
          <p:cNvSpPr/>
          <p:nvPr/>
        </p:nvSpPr>
        <p:spPr>
          <a:xfrm>
            <a:off x="3962398" y="2889137"/>
            <a:ext cx="3352800" cy="1323439"/>
          </a:xfrm>
          <a:prstGeom prst="rect">
            <a:avLst/>
          </a:prstGeom>
        </p:spPr>
        <p:txBody>
          <a:bodyPr wrap="square">
            <a:spAutoFit/>
          </a:bodyPr>
          <a:lstStyle/>
          <a:p>
            <a:pPr lvl="0" fontAlgn="base" latinLnBrk="0">
              <a:spcBef>
                <a:spcPct val="0"/>
              </a:spcBef>
              <a:spcAft>
                <a:spcPct val="0"/>
              </a:spcAft>
            </a:pP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Send a mail to the person who is supposed to authorize a particular entry Like, </a:t>
            </a:r>
          </a:p>
          <a:p>
            <a:pPr lvl="0" eaLnBrk="0" fontAlgn="base" latinLnBrk="0" hangingPunct="0">
              <a:spcBef>
                <a:spcPct val="0"/>
              </a:spcBef>
              <a:spcAft>
                <a:spcPct val="0"/>
              </a:spcAft>
            </a:pP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For Instance:</a:t>
            </a:r>
          </a:p>
          <a:p>
            <a:pPr lvl="0" eaLnBrk="0" fontAlgn="base" latinLnBrk="0" hangingPunct="0">
              <a:spcBef>
                <a:spcPct val="0"/>
              </a:spcBef>
              <a:spcAft>
                <a:spcPct val="0"/>
              </a:spcAft>
            </a:pP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Sales made more than 10lakhs, send email to a 	particular email id automatically </a:t>
            </a:r>
          </a:p>
          <a:p>
            <a:pPr lvl="0" eaLnBrk="0" fontAlgn="base" latinLnBrk="0" hangingPunct="0">
              <a:spcBef>
                <a:spcPct val="0"/>
              </a:spcBef>
              <a:spcAft>
                <a:spcPct val="0"/>
              </a:spcAft>
            </a:pP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Send day end sales/purchase/no of </a:t>
            </a:r>
            <a:r>
              <a:rPr lang="en-US" sz="1000" dirty="0" err="1">
                <a:solidFill>
                  <a:schemeClr val="bg1"/>
                </a:solidFill>
                <a:latin typeface="Tahoma" panose="020B0604030504040204" pitchFamily="34" charset="0"/>
                <a:ea typeface="Tahoma" panose="020B0604030504040204" pitchFamily="34" charset="0"/>
                <a:cs typeface="Tahoma" panose="020B0604030504040204" pitchFamily="34" charset="0"/>
              </a:rPr>
              <a:t>qtns</a:t>
            </a: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0" eaLnBrk="0" fontAlgn="base" latinLnBrk="0" hangingPunct="0">
              <a:spcBef>
                <a:spcPct val="0"/>
              </a:spcBef>
              <a:spcAft>
                <a:spcPct val="0"/>
              </a:spcAft>
            </a:pP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email to a particular set of email IDS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All Settings</a:t>
            </a:r>
          </a:p>
        </p:txBody>
      </p:sp>
      <p:sp>
        <p:nvSpPr>
          <p:cNvPr id="5" name="TextBox 4">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xmlns="" id="{37DFBE0C-1074-4A37-85E9-6825BE602004}"/>
              </a:ext>
            </a:extLst>
          </p:cNvPr>
          <p:cNvPicPr>
            <a:picLocks noChangeAspect="1"/>
          </p:cNvPicPr>
          <p:nvPr/>
        </p:nvPicPr>
        <p:blipFill>
          <a:blip r:embed="rId3"/>
          <a:stretch>
            <a:fillRect/>
          </a:stretch>
        </p:blipFill>
        <p:spPr>
          <a:xfrm>
            <a:off x="76199" y="993588"/>
            <a:ext cx="4456487" cy="4026434"/>
          </a:xfrm>
          <a:prstGeom prst="rect">
            <a:avLst/>
          </a:prstGeom>
        </p:spPr>
      </p:pic>
    </p:spTree>
    <p:extLst>
      <p:ext uri="{BB962C8B-B14F-4D97-AF65-F5344CB8AC3E}">
        <p14:creationId xmlns:p14="http://schemas.microsoft.com/office/powerpoint/2010/main" xmlns="" val="422629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All Settings</a:t>
            </a:r>
          </a:p>
        </p:txBody>
      </p:sp>
      <p:sp>
        <p:nvSpPr>
          <p:cNvPr id="5" name="TextBox 4">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7" name="Picture 6">
            <a:extLst>
              <a:ext uri="{FF2B5EF4-FFF2-40B4-BE49-F238E27FC236}">
                <a16:creationId xmlns:a16="http://schemas.microsoft.com/office/drawing/2014/main" xmlns="" id="{31E03B21-ADC8-4F1B-89E0-AC5DD36E98C0}"/>
              </a:ext>
            </a:extLst>
          </p:cNvPr>
          <p:cNvPicPr>
            <a:picLocks noChangeAspect="1"/>
          </p:cNvPicPr>
          <p:nvPr/>
        </p:nvPicPr>
        <p:blipFill>
          <a:blip r:embed="rId3"/>
          <a:stretch>
            <a:fillRect/>
          </a:stretch>
        </p:blipFill>
        <p:spPr>
          <a:xfrm>
            <a:off x="76200" y="884466"/>
            <a:ext cx="6553200" cy="4168757"/>
          </a:xfrm>
          <a:prstGeom prst="rect">
            <a:avLst/>
          </a:prstGeom>
        </p:spPr>
      </p:pic>
    </p:spTree>
    <p:extLst>
      <p:ext uri="{BB962C8B-B14F-4D97-AF65-F5344CB8AC3E}">
        <p14:creationId xmlns:p14="http://schemas.microsoft.com/office/powerpoint/2010/main" xmlns="" val="4007963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All Settings</a:t>
            </a:r>
          </a:p>
        </p:txBody>
      </p:sp>
      <p:sp>
        <p:nvSpPr>
          <p:cNvPr id="5" name="TextBox 4">
            <a:hlinkClick r:id="rId2"/>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3" name="Picture 2">
            <a:extLst>
              <a:ext uri="{FF2B5EF4-FFF2-40B4-BE49-F238E27FC236}">
                <a16:creationId xmlns:a16="http://schemas.microsoft.com/office/drawing/2014/main" xmlns="" id="{504D3ACC-51B4-4529-8C77-41A8EDA98EAE}"/>
              </a:ext>
            </a:extLst>
          </p:cNvPr>
          <p:cNvPicPr>
            <a:picLocks noChangeAspect="1"/>
          </p:cNvPicPr>
          <p:nvPr/>
        </p:nvPicPr>
        <p:blipFill>
          <a:blip r:embed="rId3"/>
          <a:stretch>
            <a:fillRect/>
          </a:stretch>
        </p:blipFill>
        <p:spPr>
          <a:xfrm>
            <a:off x="76200" y="919302"/>
            <a:ext cx="6683153" cy="3908756"/>
          </a:xfrm>
          <a:prstGeom prst="rect">
            <a:avLst/>
          </a:prstGeom>
        </p:spPr>
      </p:pic>
    </p:spTree>
    <p:extLst>
      <p:ext uri="{BB962C8B-B14F-4D97-AF65-F5344CB8AC3E}">
        <p14:creationId xmlns:p14="http://schemas.microsoft.com/office/powerpoint/2010/main" xmlns="" val="1587580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Tahoma" pitchFamily="34" charset="0"/>
                <a:ea typeface="Tahoma" pitchFamily="34" charset="0"/>
                <a:cs typeface="Tahoma" pitchFamily="34" charset="0"/>
              </a:rPr>
              <a:t>Dashboard</a:t>
            </a:r>
          </a:p>
        </p:txBody>
      </p:sp>
      <p:pic>
        <p:nvPicPr>
          <p:cNvPr id="17" name="Picture 16" descr="A screenshot of a cell phone&#10;&#10;Description generated with very high confidence">
            <a:extLst>
              <a:ext uri="{FF2B5EF4-FFF2-40B4-BE49-F238E27FC236}">
                <a16:creationId xmlns:a16="http://schemas.microsoft.com/office/drawing/2014/main" xmlns="" id="{89453BB4-EBBE-4F39-8DB8-BA9431F6187E}"/>
              </a:ext>
            </a:extLst>
          </p:cNvPr>
          <p:cNvPicPr>
            <a:picLocks noChangeAspect="1"/>
          </p:cNvPicPr>
          <p:nvPr/>
        </p:nvPicPr>
        <p:blipFill>
          <a:blip r:embed="rId2" cstate="print"/>
          <a:stretch>
            <a:fillRect/>
          </a:stretch>
        </p:blipFill>
        <p:spPr>
          <a:xfrm>
            <a:off x="6063343" y="1054162"/>
            <a:ext cx="3048005" cy="2510150"/>
          </a:xfrm>
          <a:prstGeom prst="rect">
            <a:avLst/>
          </a:prstGeom>
        </p:spPr>
      </p:pic>
      <p:pic>
        <p:nvPicPr>
          <p:cNvPr id="18" name="Picture 17" descr="A screenshot of a cell phone&#10;&#10;Description generated with very high confidence">
            <a:extLst>
              <a:ext uri="{FF2B5EF4-FFF2-40B4-BE49-F238E27FC236}">
                <a16:creationId xmlns:a16="http://schemas.microsoft.com/office/drawing/2014/main" xmlns="" id="{3A5E48CA-AD38-4365-9080-02ED16F1C001}"/>
              </a:ext>
            </a:extLst>
          </p:cNvPr>
          <p:cNvPicPr>
            <a:picLocks noChangeAspect="1"/>
          </p:cNvPicPr>
          <p:nvPr/>
        </p:nvPicPr>
        <p:blipFill>
          <a:blip r:embed="rId3" cstate="print"/>
          <a:stretch>
            <a:fillRect/>
          </a:stretch>
        </p:blipFill>
        <p:spPr>
          <a:xfrm>
            <a:off x="0" y="3333750"/>
            <a:ext cx="3417922" cy="1585227"/>
          </a:xfrm>
          <a:prstGeom prst="rect">
            <a:avLst/>
          </a:prstGeom>
        </p:spPr>
      </p:pic>
      <p:pic>
        <p:nvPicPr>
          <p:cNvPr id="19" name="Picture 18" descr="A close up of a mans face&#10;&#10;Description generated with very high confidence">
            <a:extLst>
              <a:ext uri="{FF2B5EF4-FFF2-40B4-BE49-F238E27FC236}">
                <a16:creationId xmlns:a16="http://schemas.microsoft.com/office/drawing/2014/main" xmlns="" id="{EDAC1BD7-F470-4F37-9586-E60D1C7360B6}"/>
              </a:ext>
            </a:extLst>
          </p:cNvPr>
          <p:cNvPicPr>
            <a:picLocks noChangeAspect="1"/>
          </p:cNvPicPr>
          <p:nvPr/>
        </p:nvPicPr>
        <p:blipFill>
          <a:blip r:embed="rId4" cstate="print"/>
          <a:stretch>
            <a:fillRect/>
          </a:stretch>
        </p:blipFill>
        <p:spPr>
          <a:xfrm>
            <a:off x="1708961" y="3635483"/>
            <a:ext cx="1404040" cy="601797"/>
          </a:xfrm>
          <a:prstGeom prst="rect">
            <a:avLst/>
          </a:prstGeom>
        </p:spPr>
      </p:pic>
      <p:sp>
        <p:nvSpPr>
          <p:cNvPr id="20" name="TextBox 19">
            <a:extLst>
              <a:ext uri="{FF2B5EF4-FFF2-40B4-BE49-F238E27FC236}">
                <a16:creationId xmlns:a16="http://schemas.microsoft.com/office/drawing/2014/main" xmlns="" id="{DFE47CE6-FF41-439B-928F-A8FE58656506}"/>
              </a:ext>
            </a:extLst>
          </p:cNvPr>
          <p:cNvSpPr txBox="1"/>
          <p:nvPr/>
        </p:nvSpPr>
        <p:spPr>
          <a:xfrm>
            <a:off x="0" y="1001487"/>
            <a:ext cx="6019800" cy="1938992"/>
          </a:xfrm>
          <a:prstGeom prst="rect">
            <a:avLst/>
          </a:prstGeom>
          <a:noFill/>
        </p:spPr>
        <p:txBody>
          <a:bodyPr wrap="square" rtlCol="0">
            <a:spAutoFit/>
          </a:bodyPr>
          <a:lstStyle/>
          <a:p>
            <a:r>
              <a:rPr lang="en-IN" sz="1200" dirty="0">
                <a:solidFill>
                  <a:schemeClr val="bg1"/>
                </a:solidFill>
                <a:latin typeface="Tahoma" pitchFamily="34" charset="0"/>
                <a:ea typeface="Tahoma" pitchFamily="34" charset="0"/>
                <a:cs typeface="Tahoma" pitchFamily="34" charset="0"/>
              </a:rPr>
              <a:t>Softvent ERP-</a:t>
            </a:r>
            <a:r>
              <a:rPr lang="en-IN" sz="1200" dirty="0" err="1">
                <a:solidFill>
                  <a:schemeClr val="bg1"/>
                </a:solidFill>
                <a:latin typeface="Tahoma" pitchFamily="34" charset="0"/>
                <a:ea typeface="Tahoma" pitchFamily="34" charset="0"/>
                <a:cs typeface="Tahoma" pitchFamily="34" charset="0"/>
              </a:rPr>
              <a:t>MfgSys</a:t>
            </a:r>
            <a:r>
              <a:rPr lang="en-IN" sz="1200" dirty="0">
                <a:solidFill>
                  <a:schemeClr val="bg1"/>
                </a:solidFill>
                <a:latin typeface="Tahoma" pitchFamily="34" charset="0"/>
                <a:ea typeface="Tahoma" pitchFamily="34" charset="0"/>
                <a:cs typeface="Tahoma" pitchFamily="34" charset="0"/>
              </a:rPr>
              <a:t> Dashboard can be totally customised for your business. </a:t>
            </a:r>
          </a:p>
          <a:p>
            <a:r>
              <a:rPr lang="en-IN" sz="1200" dirty="0">
                <a:solidFill>
                  <a:schemeClr val="bg1"/>
                </a:solidFill>
                <a:latin typeface="Tahoma" pitchFamily="34" charset="0"/>
                <a:ea typeface="Tahoma" pitchFamily="34" charset="0"/>
                <a:cs typeface="Tahoma" pitchFamily="34" charset="0"/>
              </a:rPr>
              <a:t>The dashboard created serve as a perfect alternative to traditional ERP systems, monitoring your entire business for less.</a:t>
            </a:r>
            <a:endParaRPr lang="en-US" sz="1200" dirty="0">
              <a:solidFill>
                <a:schemeClr val="bg1"/>
              </a:solidFill>
              <a:latin typeface="Tahoma" pitchFamily="34" charset="0"/>
              <a:ea typeface="Tahoma" pitchFamily="34" charset="0"/>
              <a:cs typeface="Tahoma" pitchFamily="34" charset="0"/>
            </a:endParaRPr>
          </a:p>
          <a:p>
            <a:endParaRPr lang="en-IN" sz="1200" dirty="0">
              <a:solidFill>
                <a:schemeClr val="bg1"/>
              </a:solidFill>
              <a:latin typeface="Tahoma" pitchFamily="34" charset="0"/>
              <a:ea typeface="Tahoma" pitchFamily="34" charset="0"/>
              <a:cs typeface="Tahoma" pitchFamily="34" charset="0"/>
            </a:endParaRPr>
          </a:p>
          <a:p>
            <a:r>
              <a:rPr lang="en-IN" sz="1200" dirty="0">
                <a:solidFill>
                  <a:schemeClr val="bg1"/>
                </a:solidFill>
                <a:latin typeface="Tahoma" pitchFamily="34" charset="0"/>
                <a:ea typeface="Tahoma" pitchFamily="34" charset="0"/>
                <a:cs typeface="Tahoma" pitchFamily="34" charset="0"/>
              </a:rPr>
              <a:t>Can be fully customized to mirror the steady look and feel of your business. </a:t>
            </a:r>
          </a:p>
          <a:p>
            <a:endParaRPr lang="en-IN" sz="1200" dirty="0">
              <a:solidFill>
                <a:schemeClr val="bg1"/>
              </a:solidFill>
              <a:latin typeface="Tahoma" pitchFamily="34" charset="0"/>
              <a:ea typeface="Tahoma" pitchFamily="34" charset="0"/>
              <a:cs typeface="Tahoma" pitchFamily="34" charset="0"/>
            </a:endParaRPr>
          </a:p>
          <a:p>
            <a:r>
              <a:rPr lang="en-IN" sz="1200" dirty="0">
                <a:solidFill>
                  <a:schemeClr val="bg1"/>
                </a:solidFill>
                <a:latin typeface="Tahoma" pitchFamily="34" charset="0"/>
                <a:ea typeface="Tahoma" pitchFamily="34" charset="0"/>
                <a:cs typeface="Tahoma" pitchFamily="34" charset="0"/>
              </a:rPr>
              <a:t>They are created with full access to as many or as few data as desired and, as such, update in real time to display the health of your business in the most up-to-date manner possible.</a:t>
            </a:r>
            <a:endParaRPr lang="en-US" sz="1200" dirty="0">
              <a:solidFill>
                <a:schemeClr val="bg1"/>
              </a:solidFill>
              <a:latin typeface="Tahoma" pitchFamily="34" charset="0"/>
              <a:ea typeface="Tahoma" pitchFamily="34" charset="0"/>
              <a:cs typeface="Tahoma" pitchFamily="34" charset="0"/>
            </a:endParaRPr>
          </a:p>
          <a:p>
            <a:endParaRPr lang="en-US" sz="1200" dirty="0">
              <a:solidFill>
                <a:schemeClr val="bg1"/>
              </a:solidFill>
              <a:latin typeface="Tahoma" pitchFamily="34" charset="0"/>
              <a:ea typeface="Tahoma" pitchFamily="34" charset="0"/>
              <a:cs typeface="Tahoma" pitchFamily="34" charset="0"/>
            </a:endParaRPr>
          </a:p>
        </p:txBody>
      </p:sp>
      <p:sp>
        <p:nvSpPr>
          <p:cNvPr id="21" name="TextBox 20">
            <a:extLst>
              <a:ext uri="{FF2B5EF4-FFF2-40B4-BE49-F238E27FC236}">
                <a16:creationId xmlns:a16="http://schemas.microsoft.com/office/drawing/2014/main" xmlns="" id="{32514FF1-393E-4C25-935C-A0A98C6606A6}"/>
              </a:ext>
            </a:extLst>
          </p:cNvPr>
          <p:cNvSpPr txBox="1"/>
          <p:nvPr/>
        </p:nvSpPr>
        <p:spPr>
          <a:xfrm>
            <a:off x="3483420" y="3455798"/>
            <a:ext cx="4290213" cy="1600438"/>
          </a:xfrm>
          <a:prstGeom prst="rect">
            <a:avLst/>
          </a:prstGeom>
          <a:noFill/>
        </p:spPr>
        <p:txBody>
          <a:bodyPr wrap="none" rtlCol="0">
            <a:spAutoFit/>
          </a:bodyPr>
          <a:lstStyle/>
          <a:p>
            <a:pPr marL="285750" lvl="1" indent="-285750">
              <a:buFont typeface="Wingdings" panose="05000000000000000000" pitchFamily="2" charset="2"/>
              <a:buChar char="ü"/>
            </a:pPr>
            <a:r>
              <a:rPr lang="en-IN" sz="1600" dirty="0">
                <a:solidFill>
                  <a:schemeClr val="bg1"/>
                </a:solidFill>
              </a:rPr>
              <a:t>Graphs</a:t>
            </a:r>
            <a:endParaRPr lang="en-US" sz="1600" dirty="0">
              <a:solidFill>
                <a:schemeClr val="bg1"/>
              </a:solidFill>
            </a:endParaRPr>
          </a:p>
          <a:p>
            <a:pPr marL="285750" lvl="1" indent="-285750">
              <a:buFont typeface="Wingdings" panose="05000000000000000000" pitchFamily="2" charset="2"/>
              <a:buChar char="ü"/>
            </a:pPr>
            <a:r>
              <a:rPr lang="en-IN" sz="1600" dirty="0">
                <a:solidFill>
                  <a:schemeClr val="bg1"/>
                </a:solidFill>
              </a:rPr>
              <a:t>Summary reports</a:t>
            </a:r>
            <a:endParaRPr lang="en-US" sz="1600" dirty="0">
              <a:solidFill>
                <a:schemeClr val="bg1"/>
              </a:solidFill>
            </a:endParaRPr>
          </a:p>
          <a:p>
            <a:pPr marL="285750" lvl="1" indent="-285750">
              <a:buFont typeface="Wingdings" panose="05000000000000000000" pitchFamily="2" charset="2"/>
              <a:buChar char="ü"/>
            </a:pPr>
            <a:r>
              <a:rPr lang="en-IN" sz="1600" dirty="0">
                <a:solidFill>
                  <a:schemeClr val="bg1"/>
                </a:solidFill>
              </a:rPr>
              <a:t>Pending tasks/activities</a:t>
            </a:r>
            <a:endParaRPr lang="en-US" sz="1600" dirty="0">
              <a:solidFill>
                <a:schemeClr val="bg1"/>
              </a:solidFill>
            </a:endParaRPr>
          </a:p>
          <a:p>
            <a:pPr marL="285750" lvl="1" indent="-285750">
              <a:buFont typeface="Wingdings" panose="05000000000000000000" pitchFamily="2" charset="2"/>
              <a:buChar char="ü"/>
            </a:pPr>
            <a:r>
              <a:rPr lang="en-IN" sz="1600" dirty="0">
                <a:solidFill>
                  <a:schemeClr val="bg1"/>
                </a:solidFill>
              </a:rPr>
              <a:t>Organisation level messages/information</a:t>
            </a:r>
            <a:endParaRPr lang="en-US" sz="1600" dirty="0">
              <a:solidFill>
                <a:schemeClr val="bg1"/>
              </a:solidFill>
            </a:endParaRPr>
          </a:p>
          <a:p>
            <a:pPr marL="285750" lvl="1" indent="-285750">
              <a:buFont typeface="Wingdings" panose="05000000000000000000" pitchFamily="2" charset="2"/>
              <a:buChar char="ü"/>
            </a:pPr>
            <a:r>
              <a:rPr lang="en-IN" sz="1600" dirty="0">
                <a:solidFill>
                  <a:schemeClr val="bg1"/>
                </a:solidFill>
              </a:rPr>
              <a:t>Alerts to individual users</a:t>
            </a:r>
            <a:endParaRPr lang="en-US" sz="1600" dirty="0">
              <a:solidFill>
                <a:schemeClr val="bg1"/>
              </a:solidFill>
            </a:endParaRPr>
          </a:p>
          <a:p>
            <a:endParaRPr lang="en-US" dirty="0">
              <a:solidFill>
                <a:schemeClr val="bg1"/>
              </a:solidFill>
            </a:endParaRPr>
          </a:p>
        </p:txBody>
      </p:sp>
      <p:grpSp>
        <p:nvGrpSpPr>
          <p:cNvPr id="9" name="Group 8"/>
          <p:cNvGrpSpPr/>
          <p:nvPr/>
        </p:nvGrpSpPr>
        <p:grpSpPr>
          <a:xfrm>
            <a:off x="1143000" y="4524569"/>
            <a:ext cx="7848600" cy="618931"/>
            <a:chOff x="1143000" y="4524569"/>
            <a:chExt cx="7848600" cy="618931"/>
          </a:xfrm>
        </p:grpSpPr>
        <p:pic>
          <p:nvPicPr>
            <p:cNvPr id="10" name="Picture 9" descr="Softvent_Logo.png"/>
            <p:cNvPicPr>
              <a:picLocks noChangeAspect="1"/>
            </p:cNvPicPr>
            <p:nvPr/>
          </p:nvPicPr>
          <p:blipFill>
            <a:blip r:embed="rId5" cstate="print"/>
            <a:stretch>
              <a:fillRect/>
            </a:stretch>
          </p:blipFill>
          <p:spPr>
            <a:xfrm>
              <a:off x="7620000" y="4524569"/>
              <a:ext cx="1371600" cy="618931"/>
            </a:xfrm>
            <a:prstGeom prst="rect">
              <a:avLst/>
            </a:prstGeom>
          </p:spPr>
        </p:pic>
        <p:sp>
          <p:nvSpPr>
            <p:cNvPr id="11" name="TextBox 10"/>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Synchronization</a:t>
            </a:r>
          </a:p>
        </p:txBody>
      </p:sp>
      <p:pic>
        <p:nvPicPr>
          <p:cNvPr id="5" name="Picture 4">
            <a:extLst>
              <a:ext uri="{FF2B5EF4-FFF2-40B4-BE49-F238E27FC236}">
                <a16:creationId xmlns:a16="http://schemas.microsoft.com/office/drawing/2014/main" xmlns="" id="{A2FBACD9-FD0E-4C4B-88A3-735498A7AEEB}"/>
              </a:ext>
            </a:extLst>
          </p:cNvPr>
          <p:cNvPicPr/>
          <p:nvPr/>
        </p:nvPicPr>
        <p:blipFill>
          <a:blip r:embed="rId2"/>
          <a:stretch>
            <a:fillRect/>
          </a:stretch>
        </p:blipFill>
        <p:spPr>
          <a:xfrm>
            <a:off x="6096000" y="1123950"/>
            <a:ext cx="2755900" cy="2866136"/>
          </a:xfrm>
          <a:prstGeom prst="rect">
            <a:avLst/>
          </a:prstGeom>
        </p:spPr>
      </p:pic>
      <p:sp>
        <p:nvSpPr>
          <p:cNvPr id="3" name="TextBox 2">
            <a:extLst>
              <a:ext uri="{FF2B5EF4-FFF2-40B4-BE49-F238E27FC236}">
                <a16:creationId xmlns:a16="http://schemas.microsoft.com/office/drawing/2014/main" xmlns="" id="{5F52AC1A-1F9A-4DF2-B8B4-9D8AF84BD84A}"/>
              </a:ext>
            </a:extLst>
          </p:cNvPr>
          <p:cNvSpPr txBox="1"/>
          <p:nvPr/>
        </p:nvSpPr>
        <p:spPr>
          <a:xfrm>
            <a:off x="93921" y="1047750"/>
            <a:ext cx="4495800" cy="923330"/>
          </a:xfrm>
          <a:prstGeom prst="rect">
            <a:avLst/>
          </a:prstGeom>
          <a:noFill/>
        </p:spPr>
        <p:txBody>
          <a:bodyPr wrap="square" rtlCol="0">
            <a:spAutoFit/>
          </a:bodyPr>
          <a:lstStyle/>
          <a:p>
            <a:r>
              <a:rPr lang="en-IN" dirty="0">
                <a:solidFill>
                  <a:schemeClr val="bg1"/>
                </a:solidFill>
              </a:rPr>
              <a:t>Softvent ERP Can be link to Other ERP Software in the Business market,</a:t>
            </a:r>
          </a:p>
          <a:p>
            <a:r>
              <a:rPr lang="en-IN" dirty="0">
                <a:solidFill>
                  <a:schemeClr val="bg1"/>
                </a:solidFill>
              </a:rPr>
              <a:t>Viz SAP / Tally / NetSuite / JD Edwards</a:t>
            </a:r>
          </a:p>
        </p:txBody>
      </p:sp>
      <p:grpSp>
        <p:nvGrpSpPr>
          <p:cNvPr id="6" name="Group 5"/>
          <p:cNvGrpSpPr/>
          <p:nvPr/>
        </p:nvGrpSpPr>
        <p:grpSpPr>
          <a:xfrm>
            <a:off x="1143000" y="4524569"/>
            <a:ext cx="7848600" cy="618931"/>
            <a:chOff x="1143000" y="4524569"/>
            <a:chExt cx="7848600" cy="618931"/>
          </a:xfrm>
        </p:grpSpPr>
        <p:pic>
          <p:nvPicPr>
            <p:cNvPr id="7" name="Picture 6" descr="Softvent_Logo.png"/>
            <p:cNvPicPr>
              <a:picLocks noChangeAspect="1"/>
            </p:cNvPicPr>
            <p:nvPr/>
          </p:nvPicPr>
          <p:blipFill>
            <a:blip r:embed="rId3" cstate="print"/>
            <a:stretch>
              <a:fillRect/>
            </a:stretch>
          </p:blipFill>
          <p:spPr>
            <a:xfrm>
              <a:off x="7620000" y="4524569"/>
              <a:ext cx="1371600" cy="618931"/>
            </a:xfrm>
            <a:prstGeom prst="rect">
              <a:avLst/>
            </a:prstGeom>
          </p:spPr>
        </p:pic>
        <p:sp>
          <p:nvSpPr>
            <p:cNvPr id="8" name="TextBox 7"/>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Supporting Apps</a:t>
            </a:r>
          </a:p>
        </p:txBody>
      </p:sp>
      <p:pic>
        <p:nvPicPr>
          <p:cNvPr id="39938" name="Picture 2"/>
          <p:cNvPicPr>
            <a:picLocks noChangeAspect="1" noChangeArrowheads="1"/>
          </p:cNvPicPr>
          <p:nvPr/>
        </p:nvPicPr>
        <p:blipFill>
          <a:blip r:embed="rId2"/>
          <a:srcRect/>
          <a:stretch>
            <a:fillRect/>
          </a:stretch>
        </p:blipFill>
        <p:spPr bwMode="auto">
          <a:xfrm>
            <a:off x="762000" y="1047750"/>
            <a:ext cx="2123598" cy="3571875"/>
          </a:xfrm>
          <a:prstGeom prst="rect">
            <a:avLst/>
          </a:prstGeom>
          <a:noFill/>
          <a:ln w="9525">
            <a:noFill/>
            <a:miter lim="800000"/>
            <a:headEnd/>
            <a:tailEnd/>
          </a:ln>
          <a:effectLst/>
        </p:spPr>
      </p:pic>
      <p:grpSp>
        <p:nvGrpSpPr>
          <p:cNvPr id="5" name="Group 4"/>
          <p:cNvGrpSpPr/>
          <p:nvPr/>
        </p:nvGrpSpPr>
        <p:grpSpPr>
          <a:xfrm>
            <a:off x="1143000" y="4524569"/>
            <a:ext cx="7848600" cy="618931"/>
            <a:chOff x="1143000" y="4524569"/>
            <a:chExt cx="7848600" cy="618931"/>
          </a:xfrm>
        </p:grpSpPr>
        <p:pic>
          <p:nvPicPr>
            <p:cNvPr id="7" name="Picture 6" descr="Softvent_Logo.png"/>
            <p:cNvPicPr>
              <a:picLocks noChangeAspect="1"/>
            </p:cNvPicPr>
            <p:nvPr/>
          </p:nvPicPr>
          <p:blipFill>
            <a:blip r:embed="rId3" cstate="print"/>
            <a:stretch>
              <a:fillRect/>
            </a:stretch>
          </p:blipFill>
          <p:spPr>
            <a:xfrm>
              <a:off x="7620000" y="4524569"/>
              <a:ext cx="1371600" cy="618931"/>
            </a:xfrm>
            <a:prstGeom prst="rect">
              <a:avLst/>
            </a:prstGeom>
          </p:spPr>
        </p:pic>
        <p:sp>
          <p:nvSpPr>
            <p:cNvPr id="8" name="TextBox 7"/>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Thanking you</a:t>
            </a:r>
          </a:p>
        </p:txBody>
      </p:sp>
      <p:grpSp>
        <p:nvGrpSpPr>
          <p:cNvPr id="4" name="Group 3"/>
          <p:cNvGrpSpPr/>
          <p:nvPr/>
        </p:nvGrpSpPr>
        <p:grpSpPr>
          <a:xfrm>
            <a:off x="1143000" y="4524569"/>
            <a:ext cx="7848600" cy="618931"/>
            <a:chOff x="1143000" y="4524569"/>
            <a:chExt cx="7848600" cy="618931"/>
          </a:xfrm>
        </p:grpSpPr>
        <p:pic>
          <p:nvPicPr>
            <p:cNvPr id="5" name="Picture 4" descr="Softvent_Logo.png"/>
            <p:cNvPicPr>
              <a:picLocks noChangeAspect="1"/>
            </p:cNvPicPr>
            <p:nvPr/>
          </p:nvPicPr>
          <p:blipFill>
            <a:blip r:embed="rId2" cstate="print"/>
            <a:stretch>
              <a:fillRect/>
            </a:stretch>
          </p:blipFill>
          <p:spPr>
            <a:xfrm>
              <a:off x="7620000" y="4524569"/>
              <a:ext cx="1371600" cy="618931"/>
            </a:xfrm>
            <a:prstGeom prst="rect">
              <a:avLst/>
            </a:prstGeom>
          </p:spPr>
        </p:pic>
        <p:sp>
          <p:nvSpPr>
            <p:cNvPr id="7" name="TextBox 6"/>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extLst>
      <p:ext uri="{BB962C8B-B14F-4D97-AF65-F5344CB8AC3E}">
        <p14:creationId xmlns:p14="http://schemas.microsoft.com/office/powerpoint/2010/main" xmlns="" val="379723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bg1"/>
                </a:solidFill>
                <a:latin typeface="Tahoma" pitchFamily="34" charset="0"/>
                <a:ea typeface="Tahoma" pitchFamily="34" charset="0"/>
                <a:cs typeface="Tahoma" pitchFamily="34" charset="0"/>
              </a:rPr>
              <a:t>Introduction of vMfgSys</a:t>
            </a:r>
          </a:p>
        </p:txBody>
      </p:sp>
      <p:grpSp>
        <p:nvGrpSpPr>
          <p:cNvPr id="7" name="Group 6"/>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2" cstate="print"/>
            <a:stretch>
              <a:fillRect/>
            </a:stretch>
          </p:blipFill>
          <p:spPr>
            <a:xfrm>
              <a:off x="7620000" y="4524569"/>
              <a:ext cx="1371600" cy="618931"/>
            </a:xfrm>
            <a:prstGeom prst="rect">
              <a:avLst/>
            </a:prstGeom>
          </p:spPr>
        </p:pic>
        <p:sp>
          <p:nvSpPr>
            <p:cNvPr id="9" name="TextBox 8"/>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solidFill>
                  <a:schemeClr val="bg1"/>
                </a:solidFill>
                <a:latin typeface="Tahoma" pitchFamily="34" charset="0"/>
                <a:ea typeface="Tahoma" pitchFamily="34" charset="0"/>
                <a:cs typeface="Tahoma" pitchFamily="34" charset="0"/>
              </a:rPr>
              <a:t>Key Features/Benefits</a:t>
            </a:r>
          </a:p>
        </p:txBody>
      </p:sp>
      <p:sp>
        <p:nvSpPr>
          <p:cNvPr id="4" name="Content Placeholder 3"/>
          <p:cNvSpPr>
            <a:spLocks noGrp="1"/>
          </p:cNvSpPr>
          <p:nvPr>
            <p:ph idx="10"/>
          </p:nvPr>
        </p:nvSpPr>
        <p:spPr>
          <a:xfrm>
            <a:off x="228600" y="971550"/>
            <a:ext cx="4495800" cy="4171950"/>
          </a:xfrm>
        </p:spPr>
        <p:txBody>
          <a:bodyPr/>
          <a:lstStyle/>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Home Page</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Logins</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Robust Security</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Multiple Database connectivity</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Dashboard</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Data Porting</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Highly Developed Interface of Data Entry </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Features Enriched Transaction Entry Screen</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Alerts and Notifications </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Email</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SMS</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Versatile Searching Feature</a:t>
            </a:r>
          </a:p>
          <a:p>
            <a:pPr lvl="0">
              <a:lnSpc>
                <a:spcPct val="150000"/>
              </a:lnSpc>
            </a:pPr>
            <a:endParaRPr lang="en-US" sz="1200" dirty="0">
              <a:solidFill>
                <a:schemeClr val="bg1"/>
              </a:solidFill>
              <a:latin typeface="Tahoma" pitchFamily="34" charset="0"/>
              <a:ea typeface="Tahoma" pitchFamily="34" charset="0"/>
              <a:cs typeface="Tahoma" pitchFamily="34" charset="0"/>
            </a:endParaRPr>
          </a:p>
          <a:p>
            <a:pPr lvl="0">
              <a:lnSpc>
                <a:spcPct val="150000"/>
              </a:lnSpc>
            </a:pPr>
            <a:endParaRPr lang="en-US" sz="1200" dirty="0">
              <a:solidFill>
                <a:schemeClr val="bg1"/>
              </a:solidFill>
              <a:latin typeface="Tahoma" pitchFamily="34" charset="0"/>
              <a:ea typeface="Tahoma" pitchFamily="34" charset="0"/>
              <a:cs typeface="Tahoma" pitchFamily="34" charset="0"/>
            </a:endParaRPr>
          </a:p>
          <a:p>
            <a:pPr>
              <a:lnSpc>
                <a:spcPct val="150000"/>
              </a:lnSpc>
            </a:pPr>
            <a:r>
              <a:rPr lang="en-US" sz="1200" dirty="0">
                <a:solidFill>
                  <a:schemeClr val="bg1"/>
                </a:solidFill>
                <a:latin typeface="Tahoma" pitchFamily="34" charset="0"/>
                <a:ea typeface="Tahoma" pitchFamily="34" charset="0"/>
                <a:cs typeface="Tahoma" pitchFamily="34" charset="0"/>
              </a:rPr>
              <a:t> </a:t>
            </a:r>
          </a:p>
          <a:p>
            <a:pPr>
              <a:lnSpc>
                <a:spcPct val="150000"/>
              </a:lnSpc>
            </a:pPr>
            <a:r>
              <a:rPr lang="en-US" sz="1200" dirty="0">
                <a:solidFill>
                  <a:schemeClr val="bg1"/>
                </a:solidFill>
                <a:latin typeface="Tahoma" pitchFamily="34" charset="0"/>
                <a:ea typeface="Tahoma" pitchFamily="34" charset="0"/>
                <a:cs typeface="Tahoma" pitchFamily="34" charset="0"/>
              </a:rPr>
              <a:t> </a:t>
            </a:r>
          </a:p>
          <a:p>
            <a:pPr>
              <a:lnSpc>
                <a:spcPct val="150000"/>
              </a:lnSpc>
            </a:pPr>
            <a:r>
              <a:rPr lang="en-US" sz="1200" dirty="0">
                <a:solidFill>
                  <a:schemeClr val="bg1"/>
                </a:solidFill>
                <a:latin typeface="Tahoma" pitchFamily="34" charset="0"/>
                <a:ea typeface="Tahoma" pitchFamily="34" charset="0"/>
                <a:cs typeface="Tahoma" pitchFamily="34" charset="0"/>
              </a:rPr>
              <a:t> </a:t>
            </a:r>
          </a:p>
        </p:txBody>
      </p:sp>
      <p:sp>
        <p:nvSpPr>
          <p:cNvPr id="5" name="Content Placeholder 3"/>
          <p:cNvSpPr>
            <a:spLocks noGrp="1"/>
          </p:cNvSpPr>
          <p:nvPr>
            <p:ph idx="10"/>
          </p:nvPr>
        </p:nvSpPr>
        <p:spPr>
          <a:xfrm>
            <a:off x="3657600" y="990599"/>
            <a:ext cx="5257800" cy="3257552"/>
          </a:xfrm>
        </p:spPr>
        <p:txBody>
          <a:bodyPr/>
          <a:lstStyle/>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Audit Log</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Screen Documents</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Document Sharing</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Data Synchronization</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Customized Reports</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User wise settings </a:t>
            </a:r>
          </a:p>
          <a:p>
            <a:pPr>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Supporting Apps</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Graphs</a:t>
            </a:r>
          </a:p>
          <a:p>
            <a:pPr lvl="0">
              <a:lnSpc>
                <a:spcPct val="150000"/>
              </a:lnSpc>
              <a:buFont typeface="Wingdings" pitchFamily="2" charset="2"/>
              <a:buChar char="ü"/>
            </a:pPr>
            <a:r>
              <a:rPr lang="en-US" sz="1200" dirty="0">
                <a:solidFill>
                  <a:schemeClr val="bg1"/>
                </a:solidFill>
                <a:latin typeface="Tahoma" pitchFamily="34" charset="0"/>
                <a:ea typeface="Tahoma" pitchFamily="34" charset="0"/>
                <a:cs typeface="Tahoma" pitchFamily="34" charset="0"/>
              </a:rPr>
              <a:t> Integration to Tally Accounting Software / QuickBooks / </a:t>
            </a:r>
          </a:p>
          <a:p>
            <a:pPr lvl="0">
              <a:lnSpc>
                <a:spcPct val="150000"/>
              </a:lnSpc>
            </a:pPr>
            <a:r>
              <a:rPr lang="en-US" sz="1200" dirty="0">
                <a:solidFill>
                  <a:schemeClr val="bg1"/>
                </a:solidFill>
                <a:latin typeface="Tahoma" pitchFamily="34" charset="0"/>
                <a:ea typeface="Tahoma" pitchFamily="34" charset="0"/>
                <a:cs typeface="Tahoma" pitchFamily="34" charset="0"/>
              </a:rPr>
              <a:t>    ERP Software's viz. SAP/JD Edwards / LN4 / Navision / Dynamics..</a:t>
            </a:r>
          </a:p>
          <a:p>
            <a:pPr>
              <a:lnSpc>
                <a:spcPct val="150000"/>
              </a:lnSpc>
            </a:pPr>
            <a:r>
              <a:rPr lang="en-US" sz="1200" dirty="0">
                <a:solidFill>
                  <a:schemeClr val="bg1"/>
                </a:solidFill>
                <a:latin typeface="Tahoma" pitchFamily="34" charset="0"/>
                <a:ea typeface="Tahoma" pitchFamily="34" charset="0"/>
                <a:cs typeface="Tahoma" pitchFamily="34" charset="0"/>
              </a:rPr>
              <a:t> </a:t>
            </a:r>
          </a:p>
          <a:p>
            <a:pPr>
              <a:lnSpc>
                <a:spcPct val="150000"/>
              </a:lnSpc>
            </a:pPr>
            <a:r>
              <a:rPr lang="en-US" sz="1200" dirty="0">
                <a:solidFill>
                  <a:schemeClr val="bg1"/>
                </a:solidFill>
                <a:latin typeface="Tahoma" pitchFamily="34" charset="0"/>
                <a:ea typeface="Tahoma" pitchFamily="34" charset="0"/>
                <a:cs typeface="Tahoma" pitchFamily="34" charset="0"/>
              </a:rPr>
              <a:t> </a:t>
            </a:r>
          </a:p>
        </p:txBody>
      </p:sp>
      <p:grpSp>
        <p:nvGrpSpPr>
          <p:cNvPr id="6" name="Group 5"/>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2" cstate="print"/>
            <a:stretch>
              <a:fillRect/>
            </a:stretch>
          </p:blipFill>
          <p:spPr>
            <a:xfrm>
              <a:off x="7620000" y="4524569"/>
              <a:ext cx="1371600" cy="618931"/>
            </a:xfrm>
            <a:prstGeom prst="rect">
              <a:avLst/>
            </a:prstGeom>
          </p:spPr>
        </p:pic>
        <p:sp>
          <p:nvSpPr>
            <p:cNvPr id="9" name="TextBox 8"/>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Tahoma" pitchFamily="34" charset="0"/>
                <a:ea typeface="Tahoma" pitchFamily="34" charset="0"/>
                <a:cs typeface="Tahoma" pitchFamily="34" charset="0"/>
              </a:rPr>
              <a:t>Home Page</a:t>
            </a:r>
          </a:p>
        </p:txBody>
      </p:sp>
      <p:sp>
        <p:nvSpPr>
          <p:cNvPr id="9" name="TextBox 8">
            <a:hlinkClick r:id="rId3"/>
          </p:cNvPr>
          <p:cNvSpPr txBox="1"/>
          <p:nvPr/>
        </p:nvSpPr>
        <p:spPr>
          <a:xfrm>
            <a:off x="0" y="4804578"/>
            <a:ext cx="9144000" cy="215444"/>
          </a:xfrm>
          <a:prstGeom prst="rect">
            <a:avLst/>
          </a:prstGeom>
          <a:noFill/>
        </p:spPr>
        <p:txBody>
          <a:bodyPr wrap="square" rtlCol="0">
            <a:spAutoFit/>
          </a:bodyPr>
          <a:lstStyle/>
          <a:p>
            <a:pPr algn="r"/>
            <a:r>
              <a:rPr lang="en-US" altLang="ko-KR" sz="800" dirty="0">
                <a:solidFill>
                  <a:schemeClr val="accent6">
                    <a:lumMod val="20000"/>
                    <a:lumOff val="80000"/>
                  </a:schemeClr>
                </a:solidFill>
                <a:latin typeface="Arial" pitchFamily="34" charset="0"/>
                <a:cs typeface="Arial" pitchFamily="34" charset="0"/>
              </a:rPr>
              <a:t>www.softvent.com</a:t>
            </a:r>
            <a:endParaRPr lang="ko-KR" altLang="en-US" sz="800" dirty="0">
              <a:solidFill>
                <a:schemeClr val="accent6">
                  <a:lumMod val="20000"/>
                  <a:lumOff val="8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228600" y="1123950"/>
            <a:ext cx="4358178" cy="2057400"/>
          </a:xfrm>
          <a:prstGeom prst="rect">
            <a:avLst/>
          </a:prstGeom>
          <a:noFill/>
          <a:ln w="9525">
            <a:noFill/>
            <a:miter lim="800000"/>
            <a:headEnd/>
            <a:tailEnd/>
          </a:ln>
          <a:effectLst/>
        </p:spPr>
      </p:pic>
      <p:sp>
        <p:nvSpPr>
          <p:cNvPr id="11" name="TextBox 10"/>
          <p:cNvSpPr txBox="1"/>
          <p:nvPr/>
        </p:nvSpPr>
        <p:spPr>
          <a:xfrm>
            <a:off x="1143000" y="3333750"/>
            <a:ext cx="5943600" cy="1200329"/>
          </a:xfrm>
          <a:prstGeom prst="rect">
            <a:avLst/>
          </a:prstGeom>
          <a:noFill/>
        </p:spPr>
        <p:txBody>
          <a:bodyPr wrap="square" rtlCol="0">
            <a:spAutoFit/>
          </a:bodyPr>
          <a:lstStyle/>
          <a:p>
            <a:r>
              <a:rPr lang="en-US" sz="1200" dirty="0">
                <a:solidFill>
                  <a:schemeClr val="bg1"/>
                </a:solidFill>
                <a:latin typeface="Tahoma" pitchFamily="34" charset="0"/>
                <a:ea typeface="Tahoma" pitchFamily="34" charset="0"/>
                <a:cs typeface="Tahoma" pitchFamily="34" charset="0"/>
              </a:rPr>
              <a:t>Graphical User Interface (GUI)</a:t>
            </a:r>
          </a:p>
          <a:p>
            <a:r>
              <a:rPr lang="en-US" sz="1200" dirty="0">
                <a:solidFill>
                  <a:schemeClr val="bg1"/>
                </a:solidFill>
                <a:latin typeface="Tahoma" pitchFamily="34" charset="0"/>
                <a:ea typeface="Tahoma" pitchFamily="34" charset="0"/>
                <a:cs typeface="Tahoma" pitchFamily="34" charset="0"/>
              </a:rPr>
              <a:t>Tree-view Controlled outlook interface.</a:t>
            </a:r>
          </a:p>
          <a:p>
            <a:r>
              <a:rPr lang="en-US" sz="1200" dirty="0">
                <a:solidFill>
                  <a:schemeClr val="bg1"/>
                </a:solidFill>
                <a:latin typeface="Tahoma" pitchFamily="34" charset="0"/>
                <a:ea typeface="Tahoma" pitchFamily="34" charset="0"/>
                <a:cs typeface="Tahoma" pitchFamily="34" charset="0"/>
              </a:rPr>
              <a:t>ShortCut for Menu Selection </a:t>
            </a:r>
          </a:p>
          <a:p>
            <a:r>
              <a:rPr lang="en-US" sz="1200" dirty="0">
                <a:solidFill>
                  <a:schemeClr val="bg1"/>
                </a:solidFill>
                <a:latin typeface="Tahoma" pitchFamily="34" charset="0"/>
                <a:ea typeface="Tahoma" pitchFamily="34" charset="0"/>
                <a:cs typeface="Tahoma" pitchFamily="34" charset="0"/>
              </a:rPr>
              <a:t>Active screens Toggling done through Tab </a:t>
            </a:r>
          </a:p>
          <a:p>
            <a:r>
              <a:rPr lang="en-US" sz="1200" dirty="0">
                <a:solidFill>
                  <a:schemeClr val="bg1"/>
                </a:solidFill>
                <a:latin typeface="Tahoma" pitchFamily="34" charset="0"/>
                <a:ea typeface="Tahoma" pitchFamily="34" charset="0"/>
                <a:cs typeface="Tahoma" pitchFamily="34" charset="0"/>
              </a:rPr>
              <a:t>Supporting Apps</a:t>
            </a:r>
          </a:p>
          <a:p>
            <a:endParaRPr lang="en-US" sz="1200" dirty="0">
              <a:solidFill>
                <a:schemeClr val="bg1"/>
              </a:solidFill>
              <a:latin typeface="Tahoma" pitchFamily="34" charset="0"/>
              <a:ea typeface="Tahoma" pitchFamily="34" charset="0"/>
              <a:cs typeface="Tahoma" pitchFamily="34" charset="0"/>
            </a:endParaRPr>
          </a:p>
        </p:txBody>
      </p:sp>
      <p:pic>
        <p:nvPicPr>
          <p:cNvPr id="1028" name="Picture 4"/>
          <p:cNvPicPr>
            <a:picLocks noChangeAspect="1" noChangeArrowheads="1"/>
          </p:cNvPicPr>
          <p:nvPr/>
        </p:nvPicPr>
        <p:blipFill>
          <a:blip r:embed="rId5"/>
          <a:srcRect/>
          <a:stretch>
            <a:fillRect/>
          </a:stretch>
        </p:blipFill>
        <p:spPr bwMode="auto">
          <a:xfrm>
            <a:off x="4648200" y="1123950"/>
            <a:ext cx="4191000" cy="2082395"/>
          </a:xfrm>
          <a:prstGeom prst="rect">
            <a:avLst/>
          </a:prstGeom>
          <a:noFill/>
          <a:ln w="9525">
            <a:noFill/>
            <a:miter lim="800000"/>
            <a:headEnd/>
            <a:tailEnd/>
          </a:ln>
          <a:effectLst/>
        </p:spPr>
      </p:pic>
      <p:grpSp>
        <p:nvGrpSpPr>
          <p:cNvPr id="7" name="Group 6"/>
          <p:cNvGrpSpPr/>
          <p:nvPr/>
        </p:nvGrpSpPr>
        <p:grpSpPr>
          <a:xfrm>
            <a:off x="1143000" y="4524569"/>
            <a:ext cx="7848600" cy="618931"/>
            <a:chOff x="1143000" y="4524569"/>
            <a:chExt cx="7848600" cy="618931"/>
          </a:xfrm>
        </p:grpSpPr>
        <p:pic>
          <p:nvPicPr>
            <p:cNvPr id="8" name="Picture 7" descr="Softvent_Logo.png"/>
            <p:cNvPicPr>
              <a:picLocks noChangeAspect="1"/>
            </p:cNvPicPr>
            <p:nvPr/>
          </p:nvPicPr>
          <p:blipFill>
            <a:blip r:embed="rId6" cstate="print"/>
            <a:stretch>
              <a:fillRect/>
            </a:stretch>
          </p:blipFill>
          <p:spPr>
            <a:xfrm>
              <a:off x="7620000" y="4524569"/>
              <a:ext cx="1371600" cy="618931"/>
            </a:xfrm>
            <a:prstGeom prst="rect">
              <a:avLst/>
            </a:prstGeom>
          </p:spPr>
        </p:pic>
        <p:sp>
          <p:nvSpPr>
            <p:cNvPr id="10" name="TextBox 9"/>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Tahoma" pitchFamily="34" charset="0"/>
                <a:ea typeface="Tahoma" pitchFamily="34" charset="0"/>
                <a:cs typeface="Tahoma" pitchFamily="34" charset="0"/>
              </a:rPr>
              <a:t>Database</a:t>
            </a:r>
          </a:p>
        </p:txBody>
      </p:sp>
      <p:pic>
        <p:nvPicPr>
          <p:cNvPr id="5" name="Content Placeholder 4"/>
          <p:cNvPicPr>
            <a:picLocks noGrp="1"/>
          </p:cNvPicPr>
          <p:nvPr>
            <p:ph idx="10"/>
          </p:nvPr>
        </p:nvPicPr>
        <p:blipFill>
          <a:blip r:embed="rId3"/>
          <a:srcRect/>
          <a:stretch>
            <a:fillRect/>
          </a:stretch>
        </p:blipFill>
        <p:spPr bwMode="auto">
          <a:xfrm>
            <a:off x="152400" y="1123950"/>
            <a:ext cx="4343400" cy="2590800"/>
          </a:xfrm>
          <a:prstGeom prst="rect">
            <a:avLst/>
          </a:prstGeom>
          <a:noFill/>
          <a:ln w="9525">
            <a:noFill/>
            <a:miter lim="800000"/>
            <a:headEnd/>
            <a:tailEnd/>
          </a:ln>
        </p:spPr>
      </p:pic>
      <p:sp>
        <p:nvSpPr>
          <p:cNvPr id="8" name="Content Placeholder 2"/>
          <p:cNvSpPr>
            <a:spLocks noGrp="1"/>
          </p:cNvSpPr>
          <p:nvPr>
            <p:ph idx="1"/>
          </p:nvPr>
        </p:nvSpPr>
        <p:spPr>
          <a:xfrm>
            <a:off x="5029200" y="1120502"/>
            <a:ext cx="3863280" cy="460648"/>
          </a:xfrm>
        </p:spPr>
        <p:txBody>
          <a:bodyPr/>
          <a:lstStyle/>
          <a:p>
            <a:pPr algn="ctr"/>
            <a:r>
              <a:rPr lang="en-US" sz="1200" dirty="0">
                <a:solidFill>
                  <a:schemeClr val="bg1"/>
                </a:solidFill>
                <a:latin typeface="Tahoma" pitchFamily="34" charset="0"/>
                <a:ea typeface="Tahoma" pitchFamily="34" charset="0"/>
                <a:cs typeface="Tahoma" pitchFamily="34" charset="0"/>
              </a:rPr>
              <a:t>Provision for maintaining more than one Database</a:t>
            </a:r>
          </a:p>
        </p:txBody>
      </p:sp>
      <p:pic>
        <p:nvPicPr>
          <p:cNvPr id="13313" name="Picture 1"/>
          <p:cNvPicPr>
            <a:picLocks noChangeAspect="1" noChangeArrowheads="1"/>
          </p:cNvPicPr>
          <p:nvPr/>
        </p:nvPicPr>
        <p:blipFill>
          <a:blip r:embed="rId4"/>
          <a:srcRect/>
          <a:stretch>
            <a:fillRect/>
          </a:stretch>
        </p:blipFill>
        <p:spPr bwMode="auto">
          <a:xfrm>
            <a:off x="4419600" y="1600016"/>
            <a:ext cx="4638675" cy="2267134"/>
          </a:xfrm>
          <a:prstGeom prst="rect">
            <a:avLst/>
          </a:prstGeom>
          <a:noFill/>
          <a:ln w="9525">
            <a:noFill/>
            <a:miter lim="800000"/>
            <a:headEnd/>
            <a:tailEnd/>
          </a:ln>
          <a:effectLst/>
        </p:spPr>
      </p:pic>
      <p:grpSp>
        <p:nvGrpSpPr>
          <p:cNvPr id="7" name="Group 6"/>
          <p:cNvGrpSpPr/>
          <p:nvPr/>
        </p:nvGrpSpPr>
        <p:grpSpPr>
          <a:xfrm>
            <a:off x="1143000" y="4524569"/>
            <a:ext cx="7848600" cy="618931"/>
            <a:chOff x="1143000" y="4524569"/>
            <a:chExt cx="7848600" cy="618931"/>
          </a:xfrm>
        </p:grpSpPr>
        <p:pic>
          <p:nvPicPr>
            <p:cNvPr id="10" name="Picture 9" descr="Softvent_Logo.png"/>
            <p:cNvPicPr>
              <a:picLocks noChangeAspect="1"/>
            </p:cNvPicPr>
            <p:nvPr/>
          </p:nvPicPr>
          <p:blipFill>
            <a:blip r:embed="rId5" cstate="print"/>
            <a:stretch>
              <a:fillRect/>
            </a:stretch>
          </p:blipFill>
          <p:spPr>
            <a:xfrm>
              <a:off x="7620000" y="4524569"/>
              <a:ext cx="1371600" cy="618931"/>
            </a:xfrm>
            <a:prstGeom prst="rect">
              <a:avLst/>
            </a:prstGeom>
          </p:spPr>
        </p:pic>
        <p:sp>
          <p:nvSpPr>
            <p:cNvPr id="11" name="TextBox 10"/>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Master Info</a:t>
            </a:r>
          </a:p>
        </p:txBody>
      </p:sp>
      <p:pic>
        <p:nvPicPr>
          <p:cNvPr id="44034" name="Picture 2"/>
          <p:cNvPicPr>
            <a:picLocks noChangeAspect="1" noChangeArrowheads="1"/>
          </p:cNvPicPr>
          <p:nvPr/>
        </p:nvPicPr>
        <p:blipFill>
          <a:blip r:embed="rId2"/>
          <a:srcRect/>
          <a:stretch>
            <a:fillRect/>
          </a:stretch>
        </p:blipFill>
        <p:spPr bwMode="auto">
          <a:xfrm>
            <a:off x="228600" y="1123950"/>
            <a:ext cx="5010150" cy="68580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304800" y="2190750"/>
            <a:ext cx="2933700" cy="1295400"/>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a:stretch>
            <a:fillRect/>
          </a:stretch>
        </p:blipFill>
        <p:spPr bwMode="auto">
          <a:xfrm>
            <a:off x="3810000" y="1047750"/>
            <a:ext cx="5086350" cy="3494815"/>
          </a:xfrm>
          <a:prstGeom prst="rect">
            <a:avLst/>
          </a:prstGeom>
          <a:noFill/>
          <a:ln w="9525">
            <a:noFill/>
            <a:miter lim="800000"/>
            <a:headEnd/>
            <a:tailEnd/>
          </a:ln>
          <a:effectLst/>
        </p:spPr>
      </p:pic>
      <p:grpSp>
        <p:nvGrpSpPr>
          <p:cNvPr id="6" name="Group 5"/>
          <p:cNvGrpSpPr/>
          <p:nvPr/>
        </p:nvGrpSpPr>
        <p:grpSpPr>
          <a:xfrm>
            <a:off x="1143000" y="4524569"/>
            <a:ext cx="7848600" cy="618931"/>
            <a:chOff x="1143000" y="4524569"/>
            <a:chExt cx="7848600" cy="618931"/>
          </a:xfrm>
        </p:grpSpPr>
        <p:pic>
          <p:nvPicPr>
            <p:cNvPr id="7" name="Picture 6" descr="Softvent_Logo.png"/>
            <p:cNvPicPr>
              <a:picLocks noChangeAspect="1"/>
            </p:cNvPicPr>
            <p:nvPr/>
          </p:nvPicPr>
          <p:blipFill>
            <a:blip r:embed="rId5" cstate="print"/>
            <a:stretch>
              <a:fillRect/>
            </a:stretch>
          </p:blipFill>
          <p:spPr>
            <a:xfrm>
              <a:off x="7620000" y="4524569"/>
              <a:ext cx="1371600" cy="618931"/>
            </a:xfrm>
            <a:prstGeom prst="rect">
              <a:avLst/>
            </a:prstGeom>
          </p:spPr>
        </p:pic>
        <p:sp>
          <p:nvSpPr>
            <p:cNvPr id="8" name="TextBox 7"/>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latin typeface="Tahoma" pitchFamily="34" charset="0"/>
                <a:ea typeface="Tahoma" pitchFamily="34" charset="0"/>
                <a:cs typeface="Tahoma" pitchFamily="34" charset="0"/>
              </a:rPr>
              <a:t>Logins</a:t>
            </a:r>
          </a:p>
        </p:txBody>
      </p:sp>
      <p:sp>
        <p:nvSpPr>
          <p:cNvPr id="3" name="Content Placeholder 2"/>
          <p:cNvSpPr>
            <a:spLocks noGrp="1"/>
          </p:cNvSpPr>
          <p:nvPr>
            <p:ph idx="1"/>
          </p:nvPr>
        </p:nvSpPr>
        <p:spPr>
          <a:xfrm>
            <a:off x="152400" y="971550"/>
            <a:ext cx="8496944" cy="460648"/>
          </a:xfrm>
        </p:spPr>
        <p:txBody>
          <a:bodyPr/>
          <a:lstStyle/>
          <a:p>
            <a:r>
              <a:rPr lang="en-US" sz="1800" dirty="0">
                <a:solidFill>
                  <a:schemeClr val="bg1"/>
                </a:solidFill>
                <a:latin typeface="Tahoma" pitchFamily="34" charset="0"/>
                <a:ea typeface="Tahoma" pitchFamily="34" charset="0"/>
                <a:cs typeface="Tahoma" pitchFamily="34" charset="0"/>
              </a:rPr>
              <a:t>Provision for different types of Logins</a:t>
            </a:r>
          </a:p>
          <a:p>
            <a:endParaRPr lang="en-US" sz="1800" dirty="0">
              <a:solidFill>
                <a:schemeClr val="bg1"/>
              </a:solidFill>
              <a:latin typeface="Tahoma" pitchFamily="34" charset="0"/>
              <a:ea typeface="Tahoma" pitchFamily="34" charset="0"/>
              <a:cs typeface="Tahoma" pitchFamily="34" charset="0"/>
            </a:endParaRPr>
          </a:p>
        </p:txBody>
      </p:sp>
      <p:pic>
        <p:nvPicPr>
          <p:cNvPr id="5" name="Picture 4"/>
          <p:cNvPicPr/>
          <p:nvPr/>
        </p:nvPicPr>
        <p:blipFill>
          <a:blip r:embed="rId2"/>
          <a:srcRect/>
          <a:stretch>
            <a:fillRect/>
          </a:stretch>
        </p:blipFill>
        <p:spPr bwMode="auto">
          <a:xfrm>
            <a:off x="106271" y="1200150"/>
            <a:ext cx="3627529" cy="2057400"/>
          </a:xfrm>
          <a:prstGeom prst="rect">
            <a:avLst/>
          </a:prstGeom>
          <a:noFill/>
          <a:ln w="9525">
            <a:noFill/>
            <a:miter lim="800000"/>
            <a:headEnd/>
            <a:tailEnd/>
          </a:ln>
        </p:spPr>
      </p:pic>
      <p:sp>
        <p:nvSpPr>
          <p:cNvPr id="6" name="TextBox 5"/>
          <p:cNvSpPr txBox="1"/>
          <p:nvPr/>
        </p:nvSpPr>
        <p:spPr>
          <a:xfrm>
            <a:off x="3733800" y="1276350"/>
            <a:ext cx="3733800" cy="1015663"/>
          </a:xfrm>
          <a:prstGeom prst="rect">
            <a:avLst/>
          </a:prstGeom>
          <a:noFill/>
        </p:spPr>
        <p:txBody>
          <a:bodyPr wrap="square" rtlCol="0">
            <a:spAutoFit/>
          </a:bodyPr>
          <a:lstStyle/>
          <a:p>
            <a:r>
              <a:rPr lang="en-US" sz="1200" dirty="0">
                <a:solidFill>
                  <a:schemeClr val="bg1"/>
                </a:solidFill>
                <a:latin typeface="Tahoma" pitchFamily="34" charset="0"/>
                <a:ea typeface="Tahoma" pitchFamily="34" charset="0"/>
                <a:cs typeface="Tahoma" pitchFamily="34" charset="0"/>
              </a:rPr>
              <a:t>AD Authentication:</a:t>
            </a:r>
          </a:p>
          <a:p>
            <a:endParaRPr lang="en-US" sz="1200" dirty="0">
              <a:solidFill>
                <a:schemeClr val="bg1"/>
              </a:solidFill>
              <a:latin typeface="Tahoma" pitchFamily="34" charset="0"/>
              <a:ea typeface="Tahoma" pitchFamily="34" charset="0"/>
              <a:cs typeface="Tahoma" pitchFamily="34" charset="0"/>
            </a:endParaRPr>
          </a:p>
          <a:p>
            <a:endParaRPr lang="en-US" sz="1200" dirty="0">
              <a:solidFill>
                <a:schemeClr val="bg1"/>
              </a:solidFill>
              <a:latin typeface="Tahoma" pitchFamily="34" charset="0"/>
              <a:ea typeface="Tahoma" pitchFamily="34" charset="0"/>
              <a:cs typeface="Tahoma" pitchFamily="34" charset="0"/>
            </a:endParaRPr>
          </a:p>
          <a:p>
            <a:endParaRPr lang="en-US" sz="1200" dirty="0">
              <a:solidFill>
                <a:schemeClr val="bg1"/>
              </a:solidFill>
              <a:latin typeface="Tahoma" pitchFamily="34" charset="0"/>
              <a:ea typeface="Tahoma" pitchFamily="34" charset="0"/>
              <a:cs typeface="Tahoma" pitchFamily="34" charset="0"/>
            </a:endParaRPr>
          </a:p>
          <a:p>
            <a:r>
              <a:rPr lang="en-US" sz="1200" dirty="0">
                <a:solidFill>
                  <a:schemeClr val="bg1"/>
                </a:solidFill>
                <a:latin typeface="Tahoma" pitchFamily="34" charset="0"/>
                <a:ea typeface="Tahoma" pitchFamily="34" charset="0"/>
                <a:cs typeface="Tahoma" pitchFamily="34" charset="0"/>
              </a:rPr>
              <a:t>Software Authentication:</a:t>
            </a:r>
          </a:p>
        </p:txBody>
      </p:sp>
      <p:pic>
        <p:nvPicPr>
          <p:cNvPr id="7" name="Picture 6"/>
          <p:cNvPicPr/>
          <p:nvPr/>
        </p:nvPicPr>
        <p:blipFill>
          <a:blip r:embed="rId3" cstate="print"/>
          <a:srcRect/>
          <a:stretch>
            <a:fillRect/>
          </a:stretch>
        </p:blipFill>
        <p:spPr bwMode="auto">
          <a:xfrm>
            <a:off x="5867400" y="2571750"/>
            <a:ext cx="3170448" cy="1905000"/>
          </a:xfrm>
          <a:prstGeom prst="rect">
            <a:avLst/>
          </a:prstGeom>
          <a:noFill/>
          <a:ln w="9525">
            <a:noFill/>
            <a:miter lim="800000"/>
            <a:headEnd/>
            <a:tailEnd/>
          </a:ln>
        </p:spPr>
      </p:pic>
      <p:sp>
        <p:nvSpPr>
          <p:cNvPr id="8" name="TextBox 7"/>
          <p:cNvSpPr txBox="1"/>
          <p:nvPr/>
        </p:nvSpPr>
        <p:spPr>
          <a:xfrm>
            <a:off x="3581400" y="3790950"/>
            <a:ext cx="2286000" cy="276999"/>
          </a:xfrm>
          <a:prstGeom prst="rect">
            <a:avLst/>
          </a:prstGeom>
          <a:noFill/>
        </p:spPr>
        <p:txBody>
          <a:bodyPr wrap="square" rtlCol="0">
            <a:spAutoFit/>
          </a:bodyPr>
          <a:lstStyle/>
          <a:p>
            <a:pPr algn="ctr"/>
            <a:r>
              <a:rPr lang="en-US" sz="1200" dirty="0">
                <a:solidFill>
                  <a:schemeClr val="bg1"/>
                </a:solidFill>
                <a:latin typeface="Tahoma" pitchFamily="34" charset="0"/>
                <a:ea typeface="Tahoma" pitchFamily="34" charset="0"/>
                <a:cs typeface="Tahoma" pitchFamily="34" charset="0"/>
              </a:rPr>
              <a:t>User Login Screen &gt;&gt;</a:t>
            </a:r>
          </a:p>
        </p:txBody>
      </p:sp>
      <p:grpSp>
        <p:nvGrpSpPr>
          <p:cNvPr id="10" name="Group 9"/>
          <p:cNvGrpSpPr/>
          <p:nvPr/>
        </p:nvGrpSpPr>
        <p:grpSpPr>
          <a:xfrm>
            <a:off x="1143000" y="4524569"/>
            <a:ext cx="7848600" cy="618931"/>
            <a:chOff x="1143000" y="4524569"/>
            <a:chExt cx="7848600" cy="618931"/>
          </a:xfrm>
        </p:grpSpPr>
        <p:pic>
          <p:nvPicPr>
            <p:cNvPr id="11" name="Picture 10" descr="Softvent_Logo.png"/>
            <p:cNvPicPr>
              <a:picLocks noChangeAspect="1"/>
            </p:cNvPicPr>
            <p:nvPr/>
          </p:nvPicPr>
          <p:blipFill>
            <a:blip r:embed="rId4" cstate="print"/>
            <a:stretch>
              <a:fillRect/>
            </a:stretch>
          </p:blipFill>
          <p:spPr>
            <a:xfrm>
              <a:off x="7620000" y="4524569"/>
              <a:ext cx="1371600" cy="618931"/>
            </a:xfrm>
            <a:prstGeom prst="rect">
              <a:avLst/>
            </a:prstGeom>
          </p:spPr>
        </p:pic>
        <p:sp>
          <p:nvSpPr>
            <p:cNvPr id="12" name="TextBox 11"/>
            <p:cNvSpPr txBox="1"/>
            <p:nvPr/>
          </p:nvSpPr>
          <p:spPr>
            <a:xfrm>
              <a:off x="1143000" y="4857750"/>
              <a:ext cx="4800600" cy="215444"/>
            </a:xfrm>
            <a:prstGeom prst="rect">
              <a:avLst/>
            </a:prstGeom>
            <a:noFill/>
          </p:spPr>
          <p:txBody>
            <a:bodyPr wrap="square" rtlCol="0">
              <a:spAutoFit/>
            </a:bodyPr>
            <a:lstStyle/>
            <a:p>
              <a:r>
                <a:rPr lang="en-US" sz="800" dirty="0" smtClean="0"/>
                <a:t>www.softvent.com</a:t>
              </a:r>
              <a:endParaRPr lang="en-US" sz="8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881</Words>
  <Application>Microsoft Office PowerPoint</Application>
  <PresentationFormat>On-screen Show (16:9)</PresentationFormat>
  <Paragraphs>248</Paragraphs>
  <Slides>38</Slides>
  <Notes>2</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Custom Design</vt:lpstr>
      <vt:lpstr>Slide 1</vt:lpstr>
      <vt:lpstr>CEO MESSAGE</vt:lpstr>
      <vt:lpstr>Content</vt:lpstr>
      <vt:lpstr>Introduction of vMfgSys</vt:lpstr>
      <vt:lpstr>Key Features/Benefits</vt:lpstr>
      <vt:lpstr>Home Page</vt:lpstr>
      <vt:lpstr>Database</vt:lpstr>
      <vt:lpstr>Company Master Info</vt:lpstr>
      <vt:lpstr>Logins</vt:lpstr>
      <vt:lpstr>Highly Developed Interface of Data Entry </vt:lpstr>
      <vt:lpstr>Search</vt:lpstr>
      <vt:lpstr>BOM</vt:lpstr>
      <vt:lpstr>Transaction Screen</vt:lpstr>
      <vt:lpstr>Tools &amp; Utilities</vt:lpstr>
      <vt:lpstr>Tools &amp; Utilities</vt:lpstr>
      <vt:lpstr>Tools &amp; Utilities</vt:lpstr>
      <vt:lpstr>Tools &amp; Utilities</vt:lpstr>
      <vt:lpstr>Tools &amp; Utilities</vt:lpstr>
      <vt:lpstr>Tools &amp; Utilities</vt:lpstr>
      <vt:lpstr>Tools &amp; Utilities</vt:lpstr>
      <vt:lpstr>Tools &amp; Utilities</vt:lpstr>
      <vt:lpstr>Role Based Security</vt:lpstr>
      <vt:lpstr>Data Porting</vt:lpstr>
      <vt:lpstr>Alerts &amp; Notifications</vt:lpstr>
      <vt:lpstr>E-mail</vt:lpstr>
      <vt:lpstr>SMS</vt:lpstr>
      <vt:lpstr>Audit Trial </vt:lpstr>
      <vt:lpstr>Screen Documents</vt:lpstr>
      <vt:lpstr>Document Sharing</vt:lpstr>
      <vt:lpstr>Customized Reports</vt:lpstr>
      <vt:lpstr>All Settings</vt:lpstr>
      <vt:lpstr>All Settings</vt:lpstr>
      <vt:lpstr>All Settings</vt:lpstr>
      <vt:lpstr>All Settings</vt:lpstr>
      <vt:lpstr>Dashboard</vt:lpstr>
      <vt:lpstr>Data Synchronization</vt:lpstr>
      <vt:lpstr>Supporting Apps</vt:lpstr>
      <vt:lpstr>Thanking you</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SSPLHR</cp:lastModifiedBy>
  <cp:revision>114</cp:revision>
  <dcterms:created xsi:type="dcterms:W3CDTF">2014-04-01T16:27:38Z</dcterms:created>
  <dcterms:modified xsi:type="dcterms:W3CDTF">2018-11-25T12:10:56Z</dcterms:modified>
</cp:coreProperties>
</file>