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5" r:id="rId7"/>
    <p:sldId id="266" r:id="rId8"/>
    <p:sldId id="267" r:id="rId9"/>
    <p:sldId id="268" r:id="rId10"/>
    <p:sldId id="269" r:id="rId11"/>
    <p:sldId id="270" r:id="rId12"/>
    <p:sldId id="271" r:id="rId13"/>
    <p:sldId id="272" r:id="rId14"/>
    <p:sldId id="289" r:id="rId15"/>
    <p:sldId id="287" r:id="rId16"/>
    <p:sldId id="290" r:id="rId17"/>
    <p:sldId id="291" r:id="rId18"/>
    <p:sldId id="292" r:id="rId19"/>
    <p:sldId id="273" r:id="rId20"/>
    <p:sldId id="274" r:id="rId21"/>
    <p:sldId id="275" r:id="rId22"/>
    <p:sldId id="276" r:id="rId23"/>
    <p:sldId id="277" r:id="rId24"/>
    <p:sldId id="278" r:id="rId25"/>
    <p:sldId id="279" r:id="rId26"/>
    <p:sldId id="280" r:id="rId27"/>
    <p:sldId id="281" r:id="rId28"/>
    <p:sldId id="282" r:id="rId29"/>
    <p:sldId id="284" r:id="rId30"/>
    <p:sldId id="285" r:id="rId31"/>
    <p:sldId id="286" r:id="rId32"/>
    <p:sldId id="293" r:id="rId33"/>
    <p:sldId id="304" r:id="rId34"/>
    <p:sldId id="303" r:id="rId35"/>
    <p:sldId id="299" r:id="rId36"/>
    <p:sldId id="305" r:id="rId37"/>
    <p:sldId id="306"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68" autoAdjust="0"/>
    <p:restoredTop sz="95394" autoAdjust="0"/>
  </p:normalViewPr>
  <p:slideViewPr>
    <p:cSldViewPr snapToGrid="0">
      <p:cViewPr>
        <p:scale>
          <a:sx n="67" d="100"/>
          <a:sy n="67" d="100"/>
        </p:scale>
        <p:origin x="-888" y="-24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IN" dirty="0"/>
          </a:p>
        </p:txBody>
      </p:sp>
    </p:spTree>
    <p:extLst>
      <p:ext uri="{BB962C8B-B14F-4D97-AF65-F5344CB8AC3E}">
        <p14:creationId xmlns:p14="http://schemas.microsoft.com/office/powerpoint/2010/main" val="3105654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1514651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40190572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19673359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36800761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1997682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smtClean="0"/>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8" name="Footer Placeholder 7"/>
          <p:cNvSpPr>
            <a:spLocks noGrp="1"/>
          </p:cNvSpPr>
          <p:nvPr>
            <p:ph type="ftr" sz="quarter" idx="11"/>
          </p:nvPr>
        </p:nvSpPr>
        <p:spPr>
          <a:xfrm>
            <a:off x="561111" y="6391838"/>
            <a:ext cx="3644282" cy="304801"/>
          </a:xfrm>
        </p:spPr>
        <p:txBody>
          <a:bodyPr/>
          <a:lstStyle/>
          <a:p>
            <a:endParaRPr lang="en-IN"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39046169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3246222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526918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a:xfrm>
            <a:off x="561110" y="6417716"/>
            <a:ext cx="3859795" cy="304801"/>
          </a:xfrm>
        </p:spPr>
        <p:txBody>
          <a:bodyPr/>
          <a:lstStyle/>
          <a:p>
            <a:endParaRPr lang="en-IN" dirty="0"/>
          </a:p>
        </p:txBody>
      </p:sp>
      <p:pic>
        <p:nvPicPr>
          <p:cNvPr id="7" name="Picture 6"/>
          <p:cNvPicPr>
            <a:picLocks noChangeAspect="1"/>
          </p:cNvPicPr>
          <p:nvPr userDrawn="1"/>
        </p:nvPicPr>
        <p:blipFill>
          <a:blip r:embed="rId2"/>
          <a:stretch>
            <a:fillRect/>
          </a:stretch>
        </p:blipFill>
        <p:spPr>
          <a:xfrm>
            <a:off x="3092727" y="6414286"/>
            <a:ext cx="1527078" cy="334107"/>
          </a:xfrm>
          <a:prstGeom prst="rect">
            <a:avLst/>
          </a:prstGeom>
        </p:spPr>
      </p:pic>
      <p:cxnSp>
        <p:nvCxnSpPr>
          <p:cNvPr id="11" name="Straight Connector 10"/>
          <p:cNvCxnSpPr/>
          <p:nvPr userDrawn="1"/>
        </p:nvCxnSpPr>
        <p:spPr>
          <a:xfrm>
            <a:off x="0" y="6391838"/>
            <a:ext cx="12192000" cy="77634"/>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788527" y="6445518"/>
            <a:ext cx="2992973" cy="276999"/>
          </a:xfrm>
          <a:prstGeom prst="rect">
            <a:avLst/>
          </a:prstGeom>
          <a:noFill/>
        </p:spPr>
        <p:txBody>
          <a:bodyPr wrap="square" rtlCol="0">
            <a:spAutoFit/>
          </a:bodyPr>
          <a:lstStyle/>
          <a:p>
            <a:r>
              <a:rPr lang="en-IN" sz="1200" b="1" dirty="0" smtClean="0">
                <a:solidFill>
                  <a:schemeClr val="accent2">
                    <a:lumMod val="75000"/>
                  </a:schemeClr>
                </a:solidFill>
              </a:rPr>
              <a:t>Designed and Developed by</a:t>
            </a:r>
            <a:endParaRPr lang="en-IN" sz="1200" b="1" dirty="0">
              <a:solidFill>
                <a:schemeClr val="accent2">
                  <a:lumMod val="75000"/>
                </a:schemeClr>
              </a:solidFill>
            </a:endParaRPr>
          </a:p>
        </p:txBody>
      </p:sp>
      <p:sp>
        <p:nvSpPr>
          <p:cNvPr id="14" name="TextBox 13"/>
          <p:cNvSpPr txBox="1"/>
          <p:nvPr userDrawn="1"/>
        </p:nvSpPr>
        <p:spPr>
          <a:xfrm>
            <a:off x="10222302" y="6480638"/>
            <a:ext cx="1483743" cy="553998"/>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b="1" dirty="0" smtClean="0">
                <a:solidFill>
                  <a:schemeClr val="accent2">
                    <a:lumMod val="75000"/>
                  </a:schemeClr>
                </a:solidFill>
              </a:rPr>
              <a:t>POS Vogue</a:t>
            </a:r>
          </a:p>
          <a:p>
            <a:endParaRPr lang="en-IN" dirty="0"/>
          </a:p>
        </p:txBody>
      </p:sp>
    </p:spTree>
    <p:extLst>
      <p:ext uri="{BB962C8B-B14F-4D97-AF65-F5344CB8AC3E}">
        <p14:creationId xmlns:p14="http://schemas.microsoft.com/office/powerpoint/2010/main" val="269138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4167333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2750379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624257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1021983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6558313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49216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dirty="0" smtClean="0"/>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947F1F-8060-4865-9EEC-9CDB7B5E9794}" type="datetimeFigureOut">
              <a:rPr lang="en-IN" smtClean="0"/>
              <a:t>13-02-2016</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07FC5F24-2124-4FAC-A76E-20284189F25C}" type="slidenum">
              <a:rPr lang="en-IN" smtClean="0"/>
              <a:t>‹#›</a:t>
            </a:fld>
            <a:endParaRPr lang="en-IN" dirty="0"/>
          </a:p>
        </p:txBody>
      </p:sp>
    </p:spTree>
    <p:extLst>
      <p:ext uri="{BB962C8B-B14F-4D97-AF65-F5344CB8AC3E}">
        <p14:creationId xmlns:p14="http://schemas.microsoft.com/office/powerpoint/2010/main" val="2747748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BE947F1F-8060-4865-9EEC-9CDB7B5E9794}" type="datetimeFigureOut">
              <a:rPr lang="en-IN" smtClean="0"/>
              <a:t>13-02-2016</a:t>
            </a:fld>
            <a:endParaRPr lang="en-IN"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IN" dirty="0"/>
          </a:p>
        </p:txBody>
      </p:sp>
    </p:spTree>
    <p:extLst>
      <p:ext uri="{BB962C8B-B14F-4D97-AF65-F5344CB8AC3E}">
        <p14:creationId xmlns:p14="http://schemas.microsoft.com/office/powerpoint/2010/main" val="6616219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1099296" y="4674013"/>
            <a:ext cx="8430109" cy="970059"/>
          </a:xfrm>
        </p:spPr>
        <p:txBody>
          <a:bodyPr/>
          <a:lstStyle/>
          <a:p>
            <a:r>
              <a:rPr lang="en-IN" sz="6600" dirty="0" smtClean="0"/>
              <a:t>POS Vogue</a:t>
            </a:r>
            <a:endParaRPr lang="en-IN" sz="6600" dirty="0"/>
          </a:p>
        </p:txBody>
      </p:sp>
      <p:sp>
        <p:nvSpPr>
          <p:cNvPr id="6" name="Subtitle 5"/>
          <p:cNvSpPr>
            <a:spLocks noGrp="1"/>
          </p:cNvSpPr>
          <p:nvPr>
            <p:ph type="subTitle" idx="1"/>
          </p:nvPr>
        </p:nvSpPr>
        <p:spPr>
          <a:xfrm>
            <a:off x="1099296" y="5644072"/>
            <a:ext cx="8825658" cy="861420"/>
          </a:xfrm>
        </p:spPr>
        <p:txBody>
          <a:bodyPr/>
          <a:lstStyle/>
          <a:p>
            <a:r>
              <a:rPr lang="en-IN" dirty="0" smtClean="0"/>
              <a:t>Detailed Application Flow</a:t>
            </a:r>
            <a:endParaRPr lang="en-IN"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2561" y="675859"/>
            <a:ext cx="9935248" cy="3998153"/>
          </a:xfrm>
          <a:prstGeom prst="rect">
            <a:avLst/>
          </a:prstGeom>
        </p:spPr>
      </p:pic>
    </p:spTree>
    <p:extLst>
      <p:ext uri="{BB962C8B-B14F-4D97-AF65-F5344CB8AC3E}">
        <p14:creationId xmlns:p14="http://schemas.microsoft.com/office/powerpoint/2010/main" val="3142833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538" y="504745"/>
            <a:ext cx="876141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8"/>
            <a:ext cx="4454768" cy="3120292"/>
          </a:xfrm>
        </p:spPr>
        <p:txBody>
          <a:bodyPr>
            <a:normAutofit/>
          </a:bodyPr>
          <a:lstStyle/>
          <a:p>
            <a:pPr>
              <a:lnSpc>
                <a:spcPct val="150000"/>
              </a:lnSpc>
            </a:pPr>
            <a:r>
              <a:rPr lang="en-IN" sz="1400" dirty="0" smtClean="0"/>
              <a:t>Item Group Master maintains the information related to Items group</a:t>
            </a:r>
          </a:p>
          <a:p>
            <a:pPr>
              <a:lnSpc>
                <a:spcPct val="150000"/>
              </a:lnSpc>
            </a:pPr>
            <a:r>
              <a:rPr lang="en-IN" sz="1400" dirty="0" smtClean="0"/>
              <a:t>Items groups are created initially.</a:t>
            </a:r>
          </a:p>
          <a:p>
            <a:pPr>
              <a:lnSpc>
                <a:spcPct val="150000"/>
              </a:lnSpc>
            </a:pPr>
            <a:r>
              <a:rPr lang="en-IN" sz="1400" dirty="0" smtClean="0"/>
              <a:t>Items are assigned to Item group in the item master</a:t>
            </a:r>
          </a:p>
          <a:p>
            <a:pPr>
              <a:lnSpc>
                <a:spcPct val="150000"/>
              </a:lnSpc>
            </a:pPr>
            <a:endParaRPr lang="en-IN" sz="1400" dirty="0" smtClean="0"/>
          </a:p>
          <a:p>
            <a:pPr>
              <a:lnSpc>
                <a:spcPct val="150000"/>
              </a:lnSpc>
            </a:pPr>
            <a:endParaRPr lang="en-IN" sz="1400" dirty="0"/>
          </a:p>
        </p:txBody>
      </p:sp>
      <p:sp>
        <p:nvSpPr>
          <p:cNvPr id="5" name="Title 1"/>
          <p:cNvSpPr txBox="1">
            <a:spLocks/>
          </p:cNvSpPr>
          <p:nvPr/>
        </p:nvSpPr>
        <p:spPr bwMode="gray">
          <a:xfrm>
            <a:off x="4466461" y="1211709"/>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Item Group Master</a:t>
            </a:r>
            <a:endParaRPr lang="en-IN"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39" y="2373590"/>
            <a:ext cx="6638717" cy="380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1937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6240" y="510610"/>
            <a:ext cx="876141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7"/>
            <a:ext cx="4454768" cy="3557853"/>
          </a:xfrm>
        </p:spPr>
        <p:txBody>
          <a:bodyPr>
            <a:normAutofit/>
          </a:bodyPr>
          <a:lstStyle/>
          <a:p>
            <a:pPr>
              <a:lnSpc>
                <a:spcPct val="150000"/>
              </a:lnSpc>
            </a:pPr>
            <a:r>
              <a:rPr lang="en-IN" sz="1400" b="1" dirty="0" smtClean="0"/>
              <a:t>Menu group </a:t>
            </a:r>
            <a:r>
              <a:rPr lang="en-IN" sz="1400" dirty="0" smtClean="0"/>
              <a:t>Master assists in grouping the items under a defined Menu Group</a:t>
            </a:r>
          </a:p>
          <a:p>
            <a:pPr>
              <a:lnSpc>
                <a:spcPct val="150000"/>
              </a:lnSpc>
            </a:pPr>
            <a:r>
              <a:rPr lang="en-IN" sz="1400" dirty="0" smtClean="0"/>
              <a:t>For Example as displayed in the screen shot multiple brands of Whisky can be grouped under Whisky Group</a:t>
            </a: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Menu Group Master</a:t>
            </a:r>
            <a:endParaRPr lang="en-IN"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179" y="2425355"/>
            <a:ext cx="5818533" cy="389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88196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652" y="490969"/>
            <a:ext cx="791605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7"/>
            <a:ext cx="4454768" cy="3557853"/>
          </a:xfrm>
        </p:spPr>
        <p:txBody>
          <a:bodyPr>
            <a:normAutofit/>
          </a:bodyPr>
          <a:lstStyle/>
          <a:p>
            <a:pPr>
              <a:lnSpc>
                <a:spcPct val="150000"/>
              </a:lnSpc>
            </a:pPr>
            <a:r>
              <a:rPr lang="en-IN" sz="1400" b="1" dirty="0" smtClean="0"/>
              <a:t>Modifier </a:t>
            </a:r>
            <a:r>
              <a:rPr lang="en-IN" sz="1400" dirty="0" smtClean="0"/>
              <a:t>groups can be defined which will assist to accept the customised orders quickly </a:t>
            </a:r>
            <a:r>
              <a:rPr lang="en-IN" sz="1400" dirty="0"/>
              <a:t>and efficiently</a:t>
            </a:r>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n-IN" sz="2000" dirty="0"/>
          </a:p>
        </p:txBody>
      </p:sp>
      <p:sp>
        <p:nvSpPr>
          <p:cNvPr id="8" name="Title 1"/>
          <p:cNvSpPr txBox="1">
            <a:spLocks/>
          </p:cNvSpPr>
          <p:nvPr/>
        </p:nvSpPr>
        <p:spPr bwMode="gray">
          <a:xfrm>
            <a:off x="3906078" y="1369974"/>
            <a:ext cx="3488635"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Modifier  Group Master</a:t>
            </a:r>
            <a:endParaRPr lang="en-IN" sz="20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288" y="2367815"/>
            <a:ext cx="6718644" cy="3931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76237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652" y="490969"/>
            <a:ext cx="791605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7"/>
            <a:ext cx="4454768" cy="3557853"/>
          </a:xfrm>
        </p:spPr>
        <p:txBody>
          <a:bodyPr>
            <a:normAutofit/>
          </a:bodyPr>
          <a:lstStyle/>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3226071" y="1264841"/>
            <a:ext cx="4495529"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Category and Billing Master</a:t>
            </a:r>
            <a:endParaRPr lang="en-IN"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778" y="2384782"/>
            <a:ext cx="3533422"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7451970" y="2403471"/>
            <a:ext cx="4454768" cy="35578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IN" sz="1400" b="1" dirty="0" smtClean="0"/>
              <a:t>KOT category </a:t>
            </a:r>
            <a:r>
              <a:rPr lang="en-IN" sz="1400" dirty="0" smtClean="0"/>
              <a:t>definition and association helps in splitting KOT items respective to food and alcoholic drinks  in case of </a:t>
            </a:r>
            <a:r>
              <a:rPr lang="en-IN" sz="1400" dirty="0"/>
              <a:t>Bar  &amp; Restaurant </a:t>
            </a:r>
            <a:endParaRPr lang="en-IN" sz="1400" dirty="0" smtClean="0"/>
          </a:p>
          <a:p>
            <a:pPr>
              <a:lnSpc>
                <a:spcPct val="150000"/>
              </a:lnSpc>
            </a:pPr>
            <a:r>
              <a:rPr lang="en-IN" sz="1400" b="1" dirty="0" smtClean="0"/>
              <a:t>Billing category </a:t>
            </a:r>
            <a:r>
              <a:rPr lang="en-IN" sz="1400" dirty="0"/>
              <a:t>definition and association helps in splitting </a:t>
            </a:r>
            <a:r>
              <a:rPr lang="en-IN" sz="1400" dirty="0" smtClean="0"/>
              <a:t>items </a:t>
            </a:r>
            <a:r>
              <a:rPr lang="en-IN" sz="1400" dirty="0"/>
              <a:t>respective to food and </a:t>
            </a:r>
            <a:r>
              <a:rPr lang="en-IN" sz="1400" dirty="0" smtClean="0"/>
              <a:t>Bar in Bill Print format. </a:t>
            </a:r>
            <a:endParaRPr lang="en-IN" sz="140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7245" y="2384782"/>
            <a:ext cx="3534726"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9151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714" y="511634"/>
            <a:ext cx="9414110"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Price List </a:t>
            </a:r>
            <a:endParaRPr lang="en-IN" sz="20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470" y="2385392"/>
            <a:ext cx="6236362" cy="3842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7170616" y="2385392"/>
            <a:ext cx="4454768" cy="3842880"/>
          </a:xfrm>
          <a:prstGeom prst="rect">
            <a:avLst/>
          </a:prstGeom>
        </p:spPr>
        <p:txBody>
          <a:bodyPr vert="horz" lIns="91440" tIns="45720" rIns="91440" bIns="45720" rtlCol="0">
            <a:normAutofit fontScale="92500" lnSpcReduction="2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IN" sz="1500" dirty="0" smtClean="0"/>
              <a:t>Multiple </a:t>
            </a:r>
            <a:r>
              <a:rPr lang="en-IN" sz="1500" b="1" dirty="0" smtClean="0"/>
              <a:t>Price List</a:t>
            </a:r>
            <a:r>
              <a:rPr lang="en-IN" sz="1500" dirty="0" smtClean="0"/>
              <a:t> can be maintained based on serving area in Restaurant by clicking </a:t>
            </a:r>
            <a:r>
              <a:rPr lang="en-IN" sz="1500" b="1" dirty="0" smtClean="0"/>
              <a:t>PriceCategory Wise PriceList</a:t>
            </a:r>
          </a:p>
          <a:p>
            <a:pPr>
              <a:lnSpc>
                <a:spcPct val="150000"/>
              </a:lnSpc>
            </a:pPr>
            <a:r>
              <a:rPr lang="en-IN" sz="1500" dirty="0" smtClean="0"/>
              <a:t>Rates can be updated in bulk by clicking </a:t>
            </a:r>
            <a:r>
              <a:rPr lang="en-IN" sz="1500" b="1" dirty="0" smtClean="0"/>
              <a:t>Update Rate </a:t>
            </a:r>
            <a:r>
              <a:rPr lang="en-IN" sz="1500" dirty="0" smtClean="0"/>
              <a:t>button</a:t>
            </a:r>
          </a:p>
          <a:p>
            <a:pPr>
              <a:lnSpc>
                <a:spcPct val="150000"/>
              </a:lnSpc>
            </a:pPr>
            <a:r>
              <a:rPr lang="en-IN" sz="1500" dirty="0" smtClean="0"/>
              <a:t>The rates can be changed either in percentage or Amount. Besides it can be increased or decreased</a:t>
            </a:r>
            <a:endParaRPr lang="en-IN" sz="1500" dirty="0"/>
          </a:p>
          <a:p>
            <a:pPr>
              <a:lnSpc>
                <a:spcPct val="150000"/>
              </a:lnSpc>
            </a:pPr>
            <a:r>
              <a:rPr lang="en-IN" sz="1500" dirty="0" smtClean="0"/>
              <a:t>Clicking </a:t>
            </a:r>
            <a:r>
              <a:rPr lang="en-IN" sz="1500" b="1" dirty="0" smtClean="0"/>
              <a:t>Apply</a:t>
            </a:r>
            <a:r>
              <a:rPr lang="en-IN" sz="1500" dirty="0" smtClean="0"/>
              <a:t> button will update the rates</a:t>
            </a:r>
          </a:p>
          <a:p>
            <a:pPr>
              <a:lnSpc>
                <a:spcPct val="150000"/>
              </a:lnSpc>
            </a:pPr>
            <a:r>
              <a:rPr lang="en-IN" sz="1500" dirty="0" smtClean="0"/>
              <a:t>Click on Print Button  will print the Price List based on Selected Price Category</a:t>
            </a:r>
          </a:p>
          <a:p>
            <a:pPr>
              <a:lnSpc>
                <a:spcPct val="150000"/>
              </a:lnSpc>
            </a:pPr>
            <a:endParaRPr lang="en-IN" sz="1400" dirty="0"/>
          </a:p>
        </p:txBody>
      </p:sp>
      <p:pic>
        <p:nvPicPr>
          <p:cNvPr id="4" name="Picture 3"/>
          <p:cNvPicPr>
            <a:picLocks noChangeAspect="1"/>
          </p:cNvPicPr>
          <p:nvPr/>
        </p:nvPicPr>
        <p:blipFill>
          <a:blip r:embed="rId3"/>
          <a:stretch>
            <a:fillRect/>
          </a:stretch>
        </p:blipFill>
        <p:spPr>
          <a:xfrm>
            <a:off x="3112414" y="4164318"/>
            <a:ext cx="3463315" cy="954156"/>
          </a:xfrm>
          <a:prstGeom prst="rect">
            <a:avLst/>
          </a:prstGeom>
        </p:spPr>
      </p:pic>
    </p:spTree>
    <p:extLst>
      <p:ext uri="{BB962C8B-B14F-4D97-AF65-F5344CB8AC3E}">
        <p14:creationId xmlns:p14="http://schemas.microsoft.com/office/powerpoint/2010/main" val="10185438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7" y="1218598"/>
            <a:ext cx="4217709"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Table Master and Waiter Master</a:t>
            </a:r>
            <a:endParaRPr lang="en-IN" sz="20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844" y="2373312"/>
            <a:ext cx="3481811" cy="3969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7451970" y="2730852"/>
            <a:ext cx="4454768" cy="35578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IN" sz="1400" dirty="0" smtClean="0"/>
              <a:t>Table layouts can be defined in Table master</a:t>
            </a:r>
          </a:p>
          <a:p>
            <a:pPr>
              <a:lnSpc>
                <a:spcPct val="150000"/>
              </a:lnSpc>
            </a:pPr>
            <a:r>
              <a:rPr lang="en-IN" sz="1400" dirty="0" smtClean="0"/>
              <a:t>Waiter information will be maintained in Waiter Master</a:t>
            </a:r>
            <a:endParaRPr lang="en-IN" sz="1400"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6829" y="2373312"/>
            <a:ext cx="3486574" cy="3969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85438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Sales Counter Master</a:t>
            </a:r>
            <a:endParaRPr lang="en-IN" sz="20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724" y="2299950"/>
            <a:ext cx="3526604" cy="4078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7451970" y="2730852"/>
            <a:ext cx="4454768" cy="35578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IN" sz="1400" b="1" dirty="0" smtClean="0"/>
              <a:t>Sales Counter </a:t>
            </a:r>
            <a:r>
              <a:rPr lang="en-IN" sz="1400" dirty="0" smtClean="0"/>
              <a:t>Master have to defined at the initial state</a:t>
            </a:r>
          </a:p>
          <a:p>
            <a:pPr>
              <a:lnSpc>
                <a:spcPct val="150000"/>
              </a:lnSpc>
            </a:pPr>
            <a:r>
              <a:rPr lang="en-IN" sz="1400" dirty="0" smtClean="0"/>
              <a:t>The table groups will be associated to the respective counter</a:t>
            </a:r>
            <a:endParaRPr lang="en-IN" sz="1400" dirty="0"/>
          </a:p>
          <a:p>
            <a:pPr>
              <a:lnSpc>
                <a:spcPct val="150000"/>
              </a:lnSpc>
            </a:pPr>
            <a:r>
              <a:rPr lang="en-IN" sz="1400" dirty="0" smtClean="0"/>
              <a:t>The printer configuration setup can be defined on Click of </a:t>
            </a:r>
            <a:r>
              <a:rPr lang="en-IN" sz="1400" b="1" dirty="0" smtClean="0"/>
              <a:t>Kitchen/ Billing Printer Setting </a:t>
            </a:r>
            <a:r>
              <a:rPr lang="en-IN" sz="1400" dirty="0" smtClean="0"/>
              <a:t>button</a:t>
            </a:r>
          </a:p>
          <a:p>
            <a:pPr>
              <a:lnSpc>
                <a:spcPct val="150000"/>
              </a:lnSpc>
            </a:pPr>
            <a:r>
              <a:rPr lang="en-IN" sz="1400" dirty="0" smtClean="0"/>
              <a:t>Any KOT can be printed according to the settings of the user remotely</a:t>
            </a:r>
            <a:endParaRPr lang="en-IN" sz="14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410" y="2299950"/>
            <a:ext cx="3624155" cy="4066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11941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Table  Customer Details </a:t>
            </a:r>
            <a:endParaRPr lang="en-IN" sz="2000" dirty="0"/>
          </a:p>
        </p:txBody>
      </p:sp>
      <p:sp>
        <p:nvSpPr>
          <p:cNvPr id="6" name="Content Placeholder 2"/>
          <p:cNvSpPr txBox="1">
            <a:spLocks/>
          </p:cNvSpPr>
          <p:nvPr/>
        </p:nvSpPr>
        <p:spPr>
          <a:xfrm>
            <a:off x="6983047" y="2527652"/>
            <a:ext cx="4454768" cy="35578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IN" sz="1400" dirty="0" smtClean="0"/>
              <a:t>Customer details can be maintained in Table Customer Details Screen</a:t>
            </a:r>
          </a:p>
          <a:p>
            <a:pPr>
              <a:lnSpc>
                <a:spcPct val="150000"/>
              </a:lnSpc>
            </a:pPr>
            <a:r>
              <a:rPr lang="en-IN" sz="1400" dirty="0" smtClean="0"/>
              <a:t>This helps in providing the better service for the repeat customers</a:t>
            </a:r>
            <a:endParaRPr lang="en-IN" sz="14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822" y="2355121"/>
            <a:ext cx="4995963" cy="3959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11941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Ledger Master </a:t>
            </a:r>
            <a:endParaRPr lang="en-IN" sz="2000" dirty="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253" y="2401335"/>
            <a:ext cx="6276147" cy="370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6983047" y="2527652"/>
            <a:ext cx="4454768" cy="355785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IN" sz="1400" dirty="0" smtClean="0"/>
              <a:t>Ledger details can be maintained in Ledger master </a:t>
            </a:r>
          </a:p>
        </p:txBody>
      </p:sp>
    </p:spTree>
    <p:extLst>
      <p:ext uri="{BB962C8B-B14F-4D97-AF65-F5344CB8AC3E}">
        <p14:creationId xmlns:p14="http://schemas.microsoft.com/office/powerpoint/2010/main" val="38148277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IN" sz="1400" dirty="0" smtClean="0"/>
              <a:t>Any instance of Buying or Selling are grouped under transactions</a:t>
            </a:r>
          </a:p>
          <a:p>
            <a:r>
              <a:rPr lang="en-US" sz="1400" dirty="0"/>
              <a:t>KOT Billing  </a:t>
            </a:r>
            <a:r>
              <a:rPr lang="en-US" sz="1400" dirty="0" smtClean="0"/>
              <a:t>facilitates the steward to accept customer orders </a:t>
            </a:r>
            <a:endParaRPr lang="en-IN" sz="1400" dirty="0" smtClean="0"/>
          </a:p>
          <a:p>
            <a:r>
              <a:rPr lang="en-IN" sz="1400" dirty="0" smtClean="0"/>
              <a:t>Steward will enter Table number and Number of customers for the respective table</a:t>
            </a:r>
          </a:p>
          <a:p>
            <a:r>
              <a:rPr lang="en-IN" sz="1400" dirty="0" smtClean="0"/>
              <a:t>Based on the customer preference of menu the respective table orders can be recorded with the required quantity</a:t>
            </a:r>
            <a:endParaRPr lang="en-IN" sz="1400" dirty="0"/>
          </a:p>
          <a:p>
            <a:r>
              <a:rPr lang="en-US" sz="1400" dirty="0" smtClean="0"/>
              <a:t>Click of </a:t>
            </a:r>
            <a:r>
              <a:rPr lang="en-US" sz="1400" b="1" dirty="0" smtClean="0"/>
              <a:t>Send to Kitchen </a:t>
            </a:r>
            <a:r>
              <a:rPr lang="en-US" sz="1400" dirty="0" smtClean="0"/>
              <a:t>button will transfer the customer order to the kitchen for fulfillment</a:t>
            </a:r>
          </a:p>
          <a:p>
            <a:endParaRPr lang="en-IN" sz="1400" dirty="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a:t>
            </a:r>
            <a:endParaRPr lang="en-IN" sz="2000" dirty="0"/>
          </a:p>
        </p:txBody>
      </p:sp>
      <p:pic>
        <p:nvPicPr>
          <p:cNvPr id="7" name="Picture 6"/>
          <p:cNvPicPr/>
          <p:nvPr/>
        </p:nvPicPr>
        <p:blipFill>
          <a:blip r:embed="rId2"/>
          <a:stretch>
            <a:fillRect/>
          </a:stretch>
        </p:blipFill>
        <p:spPr>
          <a:xfrm>
            <a:off x="399879" y="2373312"/>
            <a:ext cx="6171565" cy="3967103"/>
          </a:xfrm>
          <a:prstGeom prst="rect">
            <a:avLst/>
          </a:prstGeom>
        </p:spPr>
      </p:pic>
    </p:spTree>
    <p:extLst>
      <p:ext uri="{BB962C8B-B14F-4D97-AF65-F5344CB8AC3E}">
        <p14:creationId xmlns:p14="http://schemas.microsoft.com/office/powerpoint/2010/main" val="32412266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p:cNvSpPr>
            <a:spLocks noGrp="1"/>
          </p:cNvSpPr>
          <p:nvPr>
            <p:ph type="title"/>
          </p:nvPr>
        </p:nvSpPr>
        <p:spPr>
          <a:xfrm>
            <a:off x="457200" y="1066800"/>
            <a:ext cx="8915400" cy="533400"/>
          </a:xfrm>
        </p:spPr>
        <p:txBody>
          <a:bodyPr>
            <a:normAutofit fontScale="90000"/>
          </a:bodyPr>
          <a:lstStyle/>
          <a:p>
            <a:r>
              <a:rPr lang="en-US" sz="3800" b="1" dirty="0" smtClean="0">
                <a:solidFill>
                  <a:schemeClr val="tx2">
                    <a:lumMod val="90000"/>
                  </a:schemeClr>
                </a:solidFill>
                <a:effectLst>
                  <a:outerShdw blurRad="38100" dist="38100" dir="2700000" algn="tl">
                    <a:srgbClr val="000000">
                      <a:alpha val="43137"/>
                    </a:srgbClr>
                  </a:outerShdw>
                </a:effectLst>
              </a:rPr>
              <a:t/>
            </a:r>
            <a:br>
              <a:rPr lang="en-US" sz="3800" b="1" dirty="0" smtClean="0">
                <a:solidFill>
                  <a:schemeClr val="tx2">
                    <a:lumMod val="90000"/>
                  </a:schemeClr>
                </a:solidFill>
                <a:effectLst>
                  <a:outerShdw blurRad="38100" dist="38100" dir="2700000" algn="tl">
                    <a:srgbClr val="000000">
                      <a:alpha val="43137"/>
                    </a:srgbClr>
                  </a:outerShdw>
                </a:effectLst>
              </a:rPr>
            </a:br>
            <a:r>
              <a:rPr lang="en-US" b="1" dirty="0">
                <a:solidFill>
                  <a:schemeClr val="bg1"/>
                </a:solidFill>
                <a:effectLst>
                  <a:outerShdw blurRad="38100" dist="38100" dir="2700000" algn="tl">
                    <a:srgbClr val="000000">
                      <a:alpha val="43137"/>
                    </a:srgbClr>
                  </a:outerShdw>
                </a:effectLst>
              </a:rPr>
              <a:t>About</a:t>
            </a:r>
            <a:r>
              <a:rPr lang="en-US" sz="4000" b="1" dirty="0">
                <a:solidFill>
                  <a:schemeClr val="bg1"/>
                </a:solidFill>
                <a:effectLst>
                  <a:outerShdw blurRad="38100" dist="38100" dir="2700000" algn="tl">
                    <a:srgbClr val="000000">
                      <a:alpha val="43137"/>
                    </a:srgbClr>
                  </a:outerShdw>
                </a:effectLst>
              </a:rPr>
              <a:t> Softvent</a:t>
            </a:r>
            <a:r>
              <a:rPr lang="en-US" sz="3800" b="1" dirty="0" smtClean="0">
                <a:solidFill>
                  <a:schemeClr val="tx2">
                    <a:lumMod val="90000"/>
                  </a:schemeClr>
                </a:solidFill>
                <a:effectLst>
                  <a:outerShdw blurRad="38100" dist="38100" dir="2700000" algn="tl">
                    <a:srgbClr val="000000">
                      <a:alpha val="43137"/>
                    </a:srgbClr>
                  </a:outerShdw>
                </a:effectLst>
              </a:rPr>
              <a:t/>
            </a:r>
            <a:br>
              <a:rPr lang="en-US" sz="3800" b="1" dirty="0" smtClean="0">
                <a:solidFill>
                  <a:schemeClr val="tx2">
                    <a:lumMod val="90000"/>
                  </a:schemeClr>
                </a:solidFill>
                <a:effectLst>
                  <a:outerShdw blurRad="38100" dist="38100" dir="2700000" algn="tl">
                    <a:srgbClr val="000000">
                      <a:alpha val="43137"/>
                    </a:srgbClr>
                  </a:outerShdw>
                </a:effectLst>
              </a:rPr>
            </a:br>
            <a:endParaRPr lang="en-US" sz="3100" b="1" dirty="0">
              <a:solidFill>
                <a:schemeClr val="tx2">
                  <a:lumMod val="90000"/>
                </a:schemeClr>
              </a:solidFill>
              <a:effectLst>
                <a:outerShdw blurRad="38100" dist="38100" dir="2700000" algn="tl">
                  <a:srgbClr val="000000">
                    <a:alpha val="43137"/>
                  </a:srgbClr>
                </a:outerShdw>
              </a:effectLst>
            </a:endParaRPr>
          </a:p>
        </p:txBody>
      </p:sp>
      <p:sp>
        <p:nvSpPr>
          <p:cNvPr id="7" name="Rectangle 6"/>
          <p:cNvSpPr>
            <a:spLocks noChangeArrowheads="1"/>
          </p:cNvSpPr>
          <p:nvPr/>
        </p:nvSpPr>
        <p:spPr bwMode="auto">
          <a:xfrm>
            <a:off x="577970" y="2393831"/>
            <a:ext cx="11300604"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just">
              <a:lnSpc>
                <a:spcPct val="150000"/>
              </a:lnSpc>
            </a:pPr>
            <a:r>
              <a:rPr lang="en-US" altLang="en-US" sz="1400" b="1" i="1" dirty="0">
                <a:solidFill>
                  <a:srgbClr val="B40000"/>
                </a:solidFill>
                <a:latin typeface="+mn-lt"/>
              </a:rPr>
              <a:t>Softvent</a:t>
            </a:r>
            <a:r>
              <a:rPr lang="en-US" altLang="en-US" sz="1400" b="1" i="1" dirty="0">
                <a:latin typeface="+mn-lt"/>
              </a:rPr>
              <a:t>,</a:t>
            </a:r>
            <a:r>
              <a:rPr lang="en-US" altLang="en-US" sz="1400" dirty="0">
                <a:latin typeface="+mn-lt"/>
              </a:rPr>
              <a:t> is Application Solutions Provider with a state of art development center in Bangalore, India. It has now been in existence for well over 16 years. </a:t>
            </a:r>
          </a:p>
          <a:p>
            <a:pPr algn="just">
              <a:lnSpc>
                <a:spcPct val="150000"/>
              </a:lnSpc>
            </a:pPr>
            <a:endParaRPr lang="en-US" altLang="en-US" sz="1400" dirty="0">
              <a:latin typeface="+mn-lt"/>
            </a:endParaRPr>
          </a:p>
          <a:p>
            <a:pPr algn="just">
              <a:lnSpc>
                <a:spcPct val="150000"/>
              </a:lnSpc>
            </a:pPr>
            <a:r>
              <a:rPr lang="en-US" altLang="en-US" sz="1400" dirty="0">
                <a:latin typeface="+mn-lt"/>
              </a:rPr>
              <a:t>Softvent is a fast growing company with clients in India and overseas. We have learnt to Marshall our people, technical and infrastructure assets to provide customers with an appropriate blend of offshore outsourcing strategies. We are proud to say that all the customers that we have ever worked with, have entrusted us with numerous repeated engagements.</a:t>
            </a:r>
          </a:p>
          <a:p>
            <a:pPr algn="just">
              <a:lnSpc>
                <a:spcPct val="150000"/>
              </a:lnSpc>
            </a:pPr>
            <a:endParaRPr lang="en-US" altLang="en-US" sz="1400" dirty="0">
              <a:latin typeface="+mn-lt"/>
            </a:endParaRPr>
          </a:p>
          <a:p>
            <a:pPr algn="just">
              <a:lnSpc>
                <a:spcPct val="150000"/>
              </a:lnSpc>
            </a:pPr>
            <a:r>
              <a:rPr lang="en-US" altLang="en-US" sz="1400" b="1" i="1" dirty="0">
                <a:solidFill>
                  <a:srgbClr val="B40000"/>
                </a:solidFill>
                <a:latin typeface="+mn-lt"/>
              </a:rPr>
              <a:t>"Technology which keeps you ahead"</a:t>
            </a:r>
            <a:r>
              <a:rPr lang="en-US" altLang="en-US" sz="1400" dirty="0">
                <a:latin typeface="+mn-lt"/>
              </a:rPr>
              <a:t> has always been our motto. Our goal is to provide comprehensive business solutions to help achieve your business objectives completely.</a:t>
            </a:r>
          </a:p>
          <a:p>
            <a:pPr algn="just">
              <a:lnSpc>
                <a:spcPct val="150000"/>
              </a:lnSpc>
            </a:pPr>
            <a:endParaRPr lang="en-US" altLang="en-US" sz="1400" dirty="0">
              <a:latin typeface="+mn-lt"/>
            </a:endParaRPr>
          </a:p>
          <a:p>
            <a:pPr algn="just">
              <a:lnSpc>
                <a:spcPct val="150000"/>
              </a:lnSpc>
            </a:pPr>
            <a:r>
              <a:rPr lang="en-US" altLang="en-US" sz="1400" dirty="0">
                <a:latin typeface="+mn-lt"/>
              </a:rPr>
              <a:t>We have seen tremendous growth in the last few years. As an organization we have grown from a two-employee company to over 30 employees. In the process we have seen a compounded annual growth of over 100% each year.</a:t>
            </a:r>
          </a:p>
          <a:p>
            <a:pPr algn="just"/>
            <a:endParaRPr lang="en-US" altLang="en-US" sz="1400" dirty="0">
              <a:latin typeface="+mn-lt"/>
            </a:endParaRPr>
          </a:p>
          <a:p>
            <a:pPr algn="just"/>
            <a:endParaRPr lang="en-US" altLang="en-US" sz="1400" dirty="0">
              <a:latin typeface="+mn-lt"/>
            </a:endParaRPr>
          </a:p>
        </p:txBody>
      </p:sp>
    </p:spTree>
    <p:extLst>
      <p:ext uri="{BB962C8B-B14F-4D97-AF65-F5344CB8AC3E}">
        <p14:creationId xmlns:p14="http://schemas.microsoft.com/office/powerpoint/2010/main" val="1874449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88942"/>
            <a:ext cx="5283199" cy="4143375"/>
          </a:xfrm>
        </p:spPr>
        <p:txBody>
          <a:bodyPr>
            <a:normAutofit/>
          </a:bodyPr>
          <a:lstStyle/>
          <a:p>
            <a:pPr>
              <a:lnSpc>
                <a:spcPct val="150000"/>
              </a:lnSpc>
            </a:pPr>
            <a:r>
              <a:rPr lang="en-IN" sz="1400" dirty="0" smtClean="0"/>
              <a:t>For the fulfilled orders bill will be presented after meal</a:t>
            </a:r>
          </a:p>
          <a:p>
            <a:pPr>
              <a:lnSpc>
                <a:spcPct val="150000"/>
              </a:lnSpc>
            </a:pPr>
            <a:r>
              <a:rPr lang="en-IN" sz="1400" dirty="0" smtClean="0"/>
              <a:t>On click of </a:t>
            </a:r>
            <a:r>
              <a:rPr lang="en-IN" sz="1400" b="1" dirty="0" smtClean="0"/>
              <a:t>Generate Bill button </a:t>
            </a:r>
            <a:r>
              <a:rPr lang="en-IN" sz="1400" dirty="0" smtClean="0"/>
              <a:t>the screen will open up to select the table for which the bill has to be generated</a:t>
            </a:r>
          </a:p>
          <a:p>
            <a:pPr>
              <a:lnSpc>
                <a:spcPct val="150000"/>
              </a:lnSpc>
            </a:pPr>
            <a:r>
              <a:rPr lang="en-IN" sz="1400" dirty="0" smtClean="0"/>
              <a:t>Based on the table selection Billing Screen will open with all the ordered details</a:t>
            </a:r>
          </a:p>
          <a:p>
            <a:pPr>
              <a:lnSpc>
                <a:spcPct val="150000"/>
              </a:lnSpc>
            </a:pPr>
            <a:r>
              <a:rPr lang="en-IN" sz="1400" dirty="0" smtClean="0"/>
              <a:t>Choose </a:t>
            </a:r>
            <a:r>
              <a:rPr lang="en-IN" sz="1400" b="1" dirty="0" smtClean="0"/>
              <a:t>Print</a:t>
            </a:r>
            <a:r>
              <a:rPr lang="en-IN" sz="1400" dirty="0" smtClean="0"/>
              <a:t> </a:t>
            </a:r>
            <a:r>
              <a:rPr lang="en-IN" sz="1400" b="1" dirty="0" smtClean="0"/>
              <a:t>button </a:t>
            </a:r>
            <a:r>
              <a:rPr lang="en-IN" sz="1400" dirty="0" smtClean="0"/>
              <a:t>to print bill for the customer</a:t>
            </a:r>
          </a:p>
          <a:p>
            <a:pPr>
              <a:lnSpc>
                <a:spcPct val="150000"/>
              </a:lnSpc>
            </a:pPr>
            <a:endParaRPr lang="en-IN"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 – continued…</a:t>
            </a:r>
            <a:endParaRPr lang="en-IN" sz="2000" dirty="0"/>
          </a:p>
        </p:txBody>
      </p:sp>
      <p:pic>
        <p:nvPicPr>
          <p:cNvPr id="6" name="Picture 5"/>
          <p:cNvPicPr/>
          <p:nvPr/>
        </p:nvPicPr>
        <p:blipFill>
          <a:blip r:embed="rId2"/>
          <a:stretch>
            <a:fillRect/>
          </a:stretch>
        </p:blipFill>
        <p:spPr>
          <a:xfrm>
            <a:off x="120806" y="2570870"/>
            <a:ext cx="2993330" cy="3381356"/>
          </a:xfrm>
          <a:prstGeom prst="rect">
            <a:avLst/>
          </a:prstGeom>
        </p:spPr>
      </p:pic>
      <p:pic>
        <p:nvPicPr>
          <p:cNvPr id="8" name="Picture 7"/>
          <p:cNvPicPr/>
          <p:nvPr/>
        </p:nvPicPr>
        <p:blipFill>
          <a:blip r:embed="rId3"/>
          <a:stretch>
            <a:fillRect/>
          </a:stretch>
        </p:blipFill>
        <p:spPr>
          <a:xfrm>
            <a:off x="3243568" y="2570870"/>
            <a:ext cx="3303881" cy="3381356"/>
          </a:xfrm>
          <a:prstGeom prst="rect">
            <a:avLst/>
          </a:prstGeom>
        </p:spPr>
      </p:pic>
    </p:spTree>
    <p:extLst>
      <p:ext uri="{BB962C8B-B14F-4D97-AF65-F5344CB8AC3E}">
        <p14:creationId xmlns:p14="http://schemas.microsoft.com/office/powerpoint/2010/main" val="1342712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IN" sz="1400" dirty="0" smtClean="0"/>
              <a:t>For the generated bills the payment will be received</a:t>
            </a:r>
          </a:p>
          <a:p>
            <a:pPr>
              <a:lnSpc>
                <a:spcPct val="150000"/>
              </a:lnSpc>
            </a:pPr>
            <a:r>
              <a:rPr lang="en-IN" sz="1400" dirty="0" smtClean="0"/>
              <a:t>On Click of </a:t>
            </a:r>
            <a:r>
              <a:rPr lang="en-IN" sz="1400" b="1" dirty="0" smtClean="0"/>
              <a:t>Receive Payment button </a:t>
            </a:r>
            <a:r>
              <a:rPr lang="en-IN" sz="1400" dirty="0" smtClean="0"/>
              <a:t>Receive Payment window will open  to select the table </a:t>
            </a:r>
          </a:p>
          <a:p>
            <a:pPr>
              <a:lnSpc>
                <a:spcPct val="150000"/>
              </a:lnSpc>
            </a:pPr>
            <a:r>
              <a:rPr lang="en-IN" sz="1400" dirty="0" smtClean="0"/>
              <a:t>Based on the table selection receive payment window opens with Table and Waiter details and billed amount</a:t>
            </a:r>
          </a:p>
          <a:p>
            <a:pPr>
              <a:lnSpc>
                <a:spcPct val="150000"/>
              </a:lnSpc>
            </a:pPr>
            <a:r>
              <a:rPr lang="en-IN" sz="1400" dirty="0" smtClean="0"/>
              <a:t>Bill can be paid either by Cash or Card</a:t>
            </a:r>
          </a:p>
          <a:p>
            <a:pPr>
              <a:lnSpc>
                <a:spcPct val="150000"/>
              </a:lnSpc>
            </a:pPr>
            <a:r>
              <a:rPr lang="en-IN" sz="1400" dirty="0" smtClean="0"/>
              <a:t>Based on paid amount the system displays the change to be tendered back to Customer</a:t>
            </a:r>
          </a:p>
          <a:p>
            <a:pPr>
              <a:lnSpc>
                <a:spcPct val="150000"/>
              </a:lnSpc>
            </a:pPr>
            <a:r>
              <a:rPr lang="en-IN" sz="1400" dirty="0" smtClean="0"/>
              <a:t>Click on </a:t>
            </a:r>
            <a:r>
              <a:rPr lang="en-IN" sz="1400" b="1" dirty="0" smtClean="0"/>
              <a:t>Ok button </a:t>
            </a:r>
            <a:r>
              <a:rPr lang="en-IN" sz="1400" dirty="0" smtClean="0"/>
              <a:t>completes the Bill payment transaction</a:t>
            </a:r>
          </a:p>
          <a:p>
            <a:pPr>
              <a:lnSpc>
                <a:spcPct val="150000"/>
              </a:lnSpc>
            </a:pPr>
            <a:endParaRPr lang="en-IN"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 – continued…</a:t>
            </a:r>
            <a:endParaRPr lang="en-IN" sz="2000" dirty="0"/>
          </a:p>
        </p:txBody>
      </p:sp>
      <p:pic>
        <p:nvPicPr>
          <p:cNvPr id="7" name="Picture 6"/>
          <p:cNvPicPr/>
          <p:nvPr/>
        </p:nvPicPr>
        <p:blipFill>
          <a:blip r:embed="rId2"/>
          <a:stretch>
            <a:fillRect/>
          </a:stretch>
        </p:blipFill>
        <p:spPr>
          <a:xfrm>
            <a:off x="198595" y="2613804"/>
            <a:ext cx="2760266" cy="2881222"/>
          </a:xfrm>
          <a:prstGeom prst="rect">
            <a:avLst/>
          </a:prstGeom>
        </p:spPr>
      </p:pic>
      <p:pic>
        <p:nvPicPr>
          <p:cNvPr id="9" name="Picture 8"/>
          <p:cNvPicPr/>
          <p:nvPr/>
        </p:nvPicPr>
        <p:blipFill>
          <a:blip r:embed="rId3"/>
          <a:stretch>
            <a:fillRect/>
          </a:stretch>
        </p:blipFill>
        <p:spPr>
          <a:xfrm>
            <a:off x="3045312" y="2622876"/>
            <a:ext cx="3502137" cy="2863524"/>
          </a:xfrm>
          <a:prstGeom prst="rect">
            <a:avLst/>
          </a:prstGeom>
        </p:spPr>
      </p:pic>
    </p:spTree>
    <p:extLst>
      <p:ext uri="{BB962C8B-B14F-4D97-AF65-F5344CB8AC3E}">
        <p14:creationId xmlns:p14="http://schemas.microsoft.com/office/powerpoint/2010/main" val="36512257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IN" sz="1400" dirty="0" smtClean="0"/>
              <a:t>There is a possibility to shift the table after placing the order</a:t>
            </a:r>
          </a:p>
          <a:p>
            <a:pPr>
              <a:lnSpc>
                <a:spcPct val="150000"/>
              </a:lnSpc>
            </a:pPr>
            <a:r>
              <a:rPr lang="en-IN" sz="1400" dirty="0" smtClean="0"/>
              <a:t>In such event for the ease of service by Steward the Table change can be affected by clicking </a:t>
            </a:r>
            <a:r>
              <a:rPr lang="en-IN" sz="1400" b="1" dirty="0" smtClean="0"/>
              <a:t>Shift Table button</a:t>
            </a:r>
          </a:p>
          <a:p>
            <a:pPr>
              <a:lnSpc>
                <a:spcPct val="150000"/>
              </a:lnSpc>
            </a:pPr>
            <a:r>
              <a:rPr lang="en-IN" sz="1400" dirty="0" smtClean="0"/>
              <a:t>The screen displays the order placed and allows to enter new Table number </a:t>
            </a:r>
          </a:p>
          <a:p>
            <a:pPr>
              <a:lnSpc>
                <a:spcPct val="150000"/>
              </a:lnSpc>
            </a:pPr>
            <a:r>
              <a:rPr lang="en-IN" sz="1400" dirty="0" smtClean="0"/>
              <a:t>On click of </a:t>
            </a:r>
            <a:r>
              <a:rPr lang="en-IN" sz="1400" b="1" dirty="0" smtClean="0"/>
              <a:t>Shift</a:t>
            </a:r>
            <a:r>
              <a:rPr lang="en-IN" sz="1400" dirty="0" smtClean="0"/>
              <a:t> </a:t>
            </a:r>
            <a:r>
              <a:rPr lang="en-IN" sz="1400" b="1" dirty="0" smtClean="0"/>
              <a:t>Button</a:t>
            </a:r>
            <a:r>
              <a:rPr lang="en-IN" sz="1400" dirty="0" smtClean="0"/>
              <a:t> the order details will be displayed against the new shifted table number</a:t>
            </a:r>
          </a:p>
          <a:p>
            <a:pPr>
              <a:lnSpc>
                <a:spcPct val="150000"/>
              </a:lnSpc>
            </a:pPr>
            <a:endParaRPr lang="en-IN"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 – continued…</a:t>
            </a:r>
            <a:endParaRPr lang="en-IN" sz="2000" dirty="0"/>
          </a:p>
        </p:txBody>
      </p:sp>
      <p:pic>
        <p:nvPicPr>
          <p:cNvPr id="8" name="Picture 7"/>
          <p:cNvPicPr/>
          <p:nvPr/>
        </p:nvPicPr>
        <p:blipFill>
          <a:blip r:embed="rId2"/>
          <a:stretch>
            <a:fillRect/>
          </a:stretch>
        </p:blipFill>
        <p:spPr>
          <a:xfrm>
            <a:off x="451339" y="2550330"/>
            <a:ext cx="5943600" cy="3523615"/>
          </a:xfrm>
          <a:prstGeom prst="rect">
            <a:avLst/>
          </a:prstGeom>
        </p:spPr>
      </p:pic>
    </p:spTree>
    <p:extLst>
      <p:ext uri="{BB962C8B-B14F-4D97-AF65-F5344CB8AC3E}">
        <p14:creationId xmlns:p14="http://schemas.microsoft.com/office/powerpoint/2010/main" val="6293307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IN" sz="1400" dirty="0" smtClean="0"/>
              <a:t>The management team of Restaurant can always track the order status</a:t>
            </a:r>
          </a:p>
          <a:p>
            <a:pPr>
              <a:lnSpc>
                <a:spcPct val="150000"/>
              </a:lnSpc>
            </a:pPr>
            <a:r>
              <a:rPr lang="en-IN" sz="1400" dirty="0" smtClean="0"/>
              <a:t>Click on  </a:t>
            </a:r>
            <a:r>
              <a:rPr lang="en-IN" sz="1400" b="1" dirty="0" smtClean="0"/>
              <a:t>Show Table Orders button </a:t>
            </a:r>
            <a:r>
              <a:rPr lang="en-IN" sz="1400" dirty="0" smtClean="0"/>
              <a:t>will open up a screen to display the Orders of all the occupied tables in Restaurant</a:t>
            </a:r>
          </a:p>
          <a:p>
            <a:pPr>
              <a:lnSpc>
                <a:spcPct val="150000"/>
              </a:lnSpc>
            </a:pPr>
            <a:endParaRPr lang="en-IN"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 – continued…</a:t>
            </a:r>
            <a:endParaRPr lang="en-IN" sz="2000" dirty="0"/>
          </a:p>
        </p:txBody>
      </p:sp>
      <p:pic>
        <p:nvPicPr>
          <p:cNvPr id="6" name="Picture 5"/>
          <p:cNvPicPr/>
          <p:nvPr/>
        </p:nvPicPr>
        <p:blipFill>
          <a:blip r:embed="rId2"/>
          <a:stretch>
            <a:fillRect/>
          </a:stretch>
        </p:blipFill>
        <p:spPr>
          <a:xfrm>
            <a:off x="420756" y="2373312"/>
            <a:ext cx="5943600" cy="3658870"/>
          </a:xfrm>
          <a:prstGeom prst="rect">
            <a:avLst/>
          </a:prstGeom>
        </p:spPr>
      </p:pic>
    </p:spTree>
    <p:extLst>
      <p:ext uri="{BB962C8B-B14F-4D97-AF65-F5344CB8AC3E}">
        <p14:creationId xmlns:p14="http://schemas.microsoft.com/office/powerpoint/2010/main" val="1963550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fontScale="92500"/>
          </a:bodyPr>
          <a:lstStyle/>
          <a:p>
            <a:pPr>
              <a:lnSpc>
                <a:spcPct val="150000"/>
              </a:lnSpc>
            </a:pPr>
            <a:r>
              <a:rPr lang="en-IN" sz="1400" dirty="0" smtClean="0"/>
              <a:t>The </a:t>
            </a:r>
            <a:r>
              <a:rPr lang="en-IN" sz="1400" b="1" dirty="0" smtClean="0"/>
              <a:t>Options</a:t>
            </a:r>
            <a:r>
              <a:rPr lang="en-IN" sz="1400" dirty="0" smtClean="0"/>
              <a:t> </a:t>
            </a:r>
            <a:r>
              <a:rPr lang="en-IN" sz="1400" b="1" dirty="0" smtClean="0"/>
              <a:t>button</a:t>
            </a:r>
            <a:r>
              <a:rPr lang="en-IN" sz="1400" dirty="0" smtClean="0"/>
              <a:t> will allow to re-use following functions</a:t>
            </a:r>
          </a:p>
          <a:p>
            <a:pPr lvl="1">
              <a:lnSpc>
                <a:spcPct val="150000"/>
              </a:lnSpc>
            </a:pPr>
            <a:r>
              <a:rPr lang="en-IN" sz="1200" b="1" dirty="0" smtClean="0"/>
              <a:t>Cancel KOT</a:t>
            </a:r>
          </a:p>
          <a:p>
            <a:pPr lvl="2">
              <a:lnSpc>
                <a:spcPct val="150000"/>
              </a:lnSpc>
            </a:pPr>
            <a:r>
              <a:rPr lang="en-IN" sz="1100" dirty="0" smtClean="0"/>
              <a:t>Clicking on Cancel KOT option will allow the user to Cancel the Orders Placed</a:t>
            </a:r>
          </a:p>
          <a:p>
            <a:pPr lvl="2">
              <a:lnSpc>
                <a:spcPct val="150000"/>
              </a:lnSpc>
            </a:pPr>
            <a:r>
              <a:rPr lang="en-IN" sz="1100" dirty="0" smtClean="0"/>
              <a:t>The KOT can be cancelled entirely  </a:t>
            </a:r>
            <a:r>
              <a:rPr lang="en-IN" sz="1100" b="1" dirty="0" smtClean="0"/>
              <a:t>Cancel Entire KOT Button </a:t>
            </a:r>
            <a:r>
              <a:rPr lang="en-IN" sz="1100" dirty="0" smtClean="0"/>
              <a:t>or selected items can be cancelled or a single row can be cancelled by updating the quantity to zero value</a:t>
            </a:r>
          </a:p>
          <a:p>
            <a:pPr lvl="1">
              <a:lnSpc>
                <a:spcPct val="150000"/>
              </a:lnSpc>
            </a:pPr>
            <a:r>
              <a:rPr lang="en-IN" sz="1300" b="1" dirty="0" smtClean="0"/>
              <a:t>Re-Print KOT</a:t>
            </a:r>
          </a:p>
          <a:p>
            <a:pPr lvl="2">
              <a:lnSpc>
                <a:spcPct val="150000"/>
              </a:lnSpc>
            </a:pPr>
            <a:r>
              <a:rPr lang="en-IN" sz="1100" dirty="0" smtClean="0"/>
              <a:t>Any KOT can be selected and Re-Printed by clicking on </a:t>
            </a:r>
            <a:r>
              <a:rPr lang="en-IN" sz="1100" b="1" dirty="0" smtClean="0"/>
              <a:t>Re-Print button</a:t>
            </a:r>
          </a:p>
          <a:p>
            <a:pPr lvl="1">
              <a:lnSpc>
                <a:spcPct val="150000"/>
              </a:lnSpc>
            </a:pPr>
            <a:r>
              <a:rPr lang="en-IN" sz="1300" b="1" dirty="0" smtClean="0"/>
              <a:t>Re-Print Bill</a:t>
            </a:r>
            <a:r>
              <a:rPr lang="en-IN" sz="1300" dirty="0" smtClean="0"/>
              <a:t>: Similar to above any selected bill can be printed again</a:t>
            </a:r>
          </a:p>
          <a:p>
            <a:pPr lvl="2">
              <a:lnSpc>
                <a:spcPct val="150000"/>
              </a:lnSpc>
            </a:pPr>
            <a:endParaRPr lang="en-IN" sz="1000" dirty="0" smtClean="0"/>
          </a:p>
          <a:p>
            <a:pPr marL="0" indent="0">
              <a:lnSpc>
                <a:spcPct val="150000"/>
              </a:lnSpc>
              <a:buNone/>
            </a:pPr>
            <a:endParaRPr lang="en-IN" sz="1400" dirty="0" smtClean="0"/>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 – continued…</a:t>
            </a:r>
            <a:endParaRPr lang="en-IN" sz="2000" dirty="0"/>
          </a:p>
        </p:txBody>
      </p:sp>
      <p:pic>
        <p:nvPicPr>
          <p:cNvPr id="7" name="Picture 6"/>
          <p:cNvPicPr/>
          <p:nvPr/>
        </p:nvPicPr>
        <p:blipFill>
          <a:blip r:embed="rId2"/>
          <a:stretch>
            <a:fillRect/>
          </a:stretch>
        </p:blipFill>
        <p:spPr>
          <a:xfrm>
            <a:off x="329773" y="2351243"/>
            <a:ext cx="2998304" cy="1793317"/>
          </a:xfrm>
          <a:prstGeom prst="rect">
            <a:avLst/>
          </a:prstGeom>
        </p:spPr>
      </p:pic>
      <p:pic>
        <p:nvPicPr>
          <p:cNvPr id="8" name="Picture 7"/>
          <p:cNvPicPr/>
          <p:nvPr/>
        </p:nvPicPr>
        <p:blipFill>
          <a:blip r:embed="rId3"/>
          <a:stretch>
            <a:fillRect/>
          </a:stretch>
        </p:blipFill>
        <p:spPr>
          <a:xfrm>
            <a:off x="329772" y="4250064"/>
            <a:ext cx="2998305" cy="2076539"/>
          </a:xfrm>
          <a:prstGeom prst="rect">
            <a:avLst/>
          </a:prstGeom>
        </p:spPr>
      </p:pic>
      <p:pic>
        <p:nvPicPr>
          <p:cNvPr id="9" name="Picture 8"/>
          <p:cNvPicPr/>
          <p:nvPr/>
        </p:nvPicPr>
        <p:blipFill>
          <a:blip r:embed="rId4"/>
          <a:stretch>
            <a:fillRect/>
          </a:stretch>
        </p:blipFill>
        <p:spPr>
          <a:xfrm>
            <a:off x="3421850" y="2351244"/>
            <a:ext cx="3005346" cy="1793317"/>
          </a:xfrm>
          <a:prstGeom prst="rect">
            <a:avLst/>
          </a:prstGeom>
        </p:spPr>
      </p:pic>
      <p:pic>
        <p:nvPicPr>
          <p:cNvPr id="10" name="Picture 9"/>
          <p:cNvPicPr/>
          <p:nvPr/>
        </p:nvPicPr>
        <p:blipFill>
          <a:blip r:embed="rId5"/>
          <a:stretch>
            <a:fillRect/>
          </a:stretch>
        </p:blipFill>
        <p:spPr>
          <a:xfrm>
            <a:off x="3395967" y="4250238"/>
            <a:ext cx="3005346" cy="2072696"/>
          </a:xfrm>
          <a:prstGeom prst="rect">
            <a:avLst/>
          </a:prstGeom>
        </p:spPr>
      </p:pic>
    </p:spTree>
    <p:extLst>
      <p:ext uri="{BB962C8B-B14F-4D97-AF65-F5344CB8AC3E}">
        <p14:creationId xmlns:p14="http://schemas.microsoft.com/office/powerpoint/2010/main" val="26107950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9754" y="510610"/>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IN" sz="1400" dirty="0" smtClean="0"/>
              <a:t>The KOT billing can also done using hand held devices such as  Tablets, Touch screen windows </a:t>
            </a:r>
          </a:p>
          <a:p>
            <a:pPr>
              <a:lnSpc>
                <a:spcPct val="150000"/>
              </a:lnSpc>
            </a:pPr>
            <a:r>
              <a:rPr lang="en-IN" sz="1400" dirty="0" smtClean="0"/>
              <a:t>The functionality is very similar to KOT billing</a:t>
            </a:r>
            <a:endParaRPr lang="en-IN" sz="1200" dirty="0" smtClean="0"/>
          </a:p>
          <a:p>
            <a:pPr marL="0" indent="0">
              <a:lnSpc>
                <a:spcPct val="150000"/>
              </a:lnSpc>
              <a:buNone/>
            </a:pPr>
            <a:endParaRPr lang="en-IN"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257702" y="1217574"/>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KOT Billing – Touch</a:t>
            </a:r>
            <a:endParaRPr lang="en-IN" sz="2000" dirty="0"/>
          </a:p>
        </p:txBody>
      </p:sp>
      <p:pic>
        <p:nvPicPr>
          <p:cNvPr id="9" name="Picture 8"/>
          <p:cNvPicPr/>
          <p:nvPr/>
        </p:nvPicPr>
        <p:blipFill>
          <a:blip r:embed="rId2"/>
          <a:stretch>
            <a:fillRect/>
          </a:stretch>
        </p:blipFill>
        <p:spPr>
          <a:xfrm>
            <a:off x="222628" y="2376919"/>
            <a:ext cx="6267450" cy="3972117"/>
          </a:xfrm>
          <a:prstGeom prst="rect">
            <a:avLst/>
          </a:prstGeom>
        </p:spPr>
      </p:pic>
    </p:spTree>
    <p:extLst>
      <p:ext uri="{BB962C8B-B14F-4D97-AF65-F5344CB8AC3E}">
        <p14:creationId xmlns:p14="http://schemas.microsoft.com/office/powerpoint/2010/main" val="3750521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US" sz="1400" dirty="0" smtClean="0"/>
              <a:t>Product entry maintains the items produced in the Kitchen</a:t>
            </a:r>
          </a:p>
          <a:p>
            <a:pPr>
              <a:lnSpc>
                <a:spcPct val="150000"/>
              </a:lnSpc>
            </a:pPr>
            <a:r>
              <a:rPr lang="en-US" sz="1400" dirty="0" smtClean="0"/>
              <a:t>It maintains the UOM and Quantity for the items</a:t>
            </a:r>
          </a:p>
          <a:p>
            <a:pPr>
              <a:lnSpc>
                <a:spcPct val="150000"/>
              </a:lnSpc>
            </a:pPr>
            <a:r>
              <a:rPr lang="en-US" sz="1400" dirty="0" smtClean="0"/>
              <a:t>The production entry data can be print by Clicking </a:t>
            </a:r>
            <a:r>
              <a:rPr lang="en-US" sz="1400" b="1" dirty="0" smtClean="0"/>
              <a:t>Print button</a:t>
            </a:r>
            <a:endParaRPr lang="en-US" sz="1400" b="1"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496241"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Production Entry</a:t>
            </a:r>
            <a:endParaRPr lang="en-IN" sz="2000" dirty="0"/>
          </a:p>
        </p:txBody>
      </p:sp>
      <p:pic>
        <p:nvPicPr>
          <p:cNvPr id="6" name="Picture 5"/>
          <p:cNvPicPr/>
          <p:nvPr/>
        </p:nvPicPr>
        <p:blipFill>
          <a:blip r:embed="rId2"/>
          <a:stretch>
            <a:fillRect/>
          </a:stretch>
        </p:blipFill>
        <p:spPr>
          <a:xfrm>
            <a:off x="468465" y="2373312"/>
            <a:ext cx="5943600" cy="3854960"/>
          </a:xfrm>
          <a:prstGeom prst="rect">
            <a:avLst/>
          </a:prstGeom>
        </p:spPr>
      </p:pic>
    </p:spTree>
    <p:extLst>
      <p:ext uri="{BB962C8B-B14F-4D97-AF65-F5344CB8AC3E}">
        <p14:creationId xmlns:p14="http://schemas.microsoft.com/office/powerpoint/2010/main" val="25878154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US" sz="1400" dirty="0" smtClean="0"/>
              <a:t>Food Wastage maintains the Food wasted per day in Restaurant</a:t>
            </a:r>
          </a:p>
          <a:p>
            <a:pPr>
              <a:lnSpc>
                <a:spcPct val="150000"/>
              </a:lnSpc>
            </a:pPr>
            <a:r>
              <a:rPr lang="en-US" sz="1400" dirty="0" smtClean="0"/>
              <a:t>This data helps to manage the production better to minimize the wastage</a:t>
            </a:r>
          </a:p>
          <a:p>
            <a:pPr>
              <a:lnSpc>
                <a:spcPct val="150000"/>
              </a:lnSpc>
            </a:pPr>
            <a:r>
              <a:rPr lang="en-US" sz="1400" dirty="0" smtClean="0"/>
              <a:t>The report of Food Wastage can be printed on click on </a:t>
            </a:r>
            <a:r>
              <a:rPr lang="en-US" sz="1400" b="1" dirty="0" smtClean="0"/>
              <a:t>Print button</a:t>
            </a:r>
            <a:endParaRPr lang="en-US" sz="1400" b="1" dirty="0"/>
          </a:p>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496241"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Food Wastage Entry</a:t>
            </a:r>
            <a:endParaRPr lang="en-IN" sz="2000" dirty="0"/>
          </a:p>
        </p:txBody>
      </p:sp>
      <p:pic>
        <p:nvPicPr>
          <p:cNvPr id="7" name="Picture 6"/>
          <p:cNvPicPr/>
          <p:nvPr/>
        </p:nvPicPr>
        <p:blipFill>
          <a:blip r:embed="rId2"/>
          <a:stretch>
            <a:fillRect/>
          </a:stretch>
        </p:blipFill>
        <p:spPr>
          <a:xfrm>
            <a:off x="460513" y="2470040"/>
            <a:ext cx="5943600" cy="3619500"/>
          </a:xfrm>
          <a:prstGeom prst="rect">
            <a:avLst/>
          </a:prstGeom>
        </p:spPr>
      </p:pic>
    </p:spTree>
    <p:extLst>
      <p:ext uri="{BB962C8B-B14F-4D97-AF65-F5344CB8AC3E}">
        <p14:creationId xmlns:p14="http://schemas.microsoft.com/office/powerpoint/2010/main" val="170059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Transactions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r>
              <a:rPr lang="en-US" sz="1400" dirty="0" smtClean="0"/>
              <a:t>Expense Entry maintains the expenses of the restaurant for the day</a:t>
            </a:r>
          </a:p>
          <a:p>
            <a:pPr>
              <a:lnSpc>
                <a:spcPct val="150000"/>
              </a:lnSpc>
            </a:pPr>
            <a:r>
              <a:rPr lang="en-US" sz="1400" dirty="0" smtClean="0"/>
              <a:t>All petty expenses can be maintained </a:t>
            </a:r>
          </a:p>
          <a:p>
            <a:pPr>
              <a:lnSpc>
                <a:spcPct val="150000"/>
              </a:lnSpc>
            </a:pPr>
            <a:r>
              <a:rPr lang="en-US" sz="1400" dirty="0" smtClean="0"/>
              <a:t>This can be printed by clicking </a:t>
            </a:r>
            <a:r>
              <a:rPr lang="en-US" sz="1400" b="1" dirty="0" smtClean="0"/>
              <a:t>Print button</a:t>
            </a:r>
            <a:endParaRPr lang="en-US" sz="1400" b="1" dirty="0"/>
          </a:p>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     Expense Entry</a:t>
            </a:r>
            <a:endParaRPr lang="en-IN" sz="2000" dirty="0"/>
          </a:p>
        </p:txBody>
      </p:sp>
      <p:pic>
        <p:nvPicPr>
          <p:cNvPr id="6" name="Picture 5"/>
          <p:cNvPicPr/>
          <p:nvPr/>
        </p:nvPicPr>
        <p:blipFill>
          <a:blip r:embed="rId2"/>
          <a:stretch>
            <a:fillRect/>
          </a:stretch>
        </p:blipFill>
        <p:spPr>
          <a:xfrm>
            <a:off x="477685" y="2337372"/>
            <a:ext cx="5941060" cy="3990975"/>
          </a:xfrm>
          <a:prstGeom prst="rect">
            <a:avLst/>
          </a:prstGeom>
        </p:spPr>
      </p:pic>
    </p:spTree>
    <p:extLst>
      <p:ext uri="{BB962C8B-B14F-4D97-AF65-F5344CB8AC3E}">
        <p14:creationId xmlns:p14="http://schemas.microsoft.com/office/powerpoint/2010/main" val="42026578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Daily  Sales Report </a:t>
            </a:r>
            <a:endParaRPr lang="en-IN" sz="2000"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997" y="2450618"/>
            <a:ext cx="6045889" cy="3791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842369" y="2525712"/>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Daily sales details of the restaurant can be viewed based  date selection </a:t>
            </a:r>
          </a:p>
          <a:p>
            <a:pPr>
              <a:lnSpc>
                <a:spcPct val="150000"/>
              </a:lnSpc>
            </a:pPr>
            <a:r>
              <a:rPr lang="en-US" sz="1400" dirty="0" smtClean="0"/>
              <a:t>Report Data can be exported to Excel by clicking on </a:t>
            </a:r>
            <a:r>
              <a:rPr lang="en-US" sz="1400" b="1" dirty="0" smtClean="0"/>
              <a:t>Export To Excel button </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19785044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dirty="0"/>
          </a:p>
        </p:txBody>
      </p:sp>
      <p:pic>
        <p:nvPicPr>
          <p:cNvPr id="1025" name="Picture 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297" y="963038"/>
            <a:ext cx="7256835" cy="9046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63685" y="2733722"/>
            <a:ext cx="11264630" cy="3924151"/>
          </a:xfrm>
          <a:prstGeom prst="rect">
            <a:avLst/>
          </a:prstGeom>
          <a:noFill/>
        </p:spPr>
        <p:txBody>
          <a:bodyPr wrap="square" rtlCol="0">
            <a:spAutoFit/>
          </a:bodyPr>
          <a:lstStyle/>
          <a:p>
            <a:pPr lvl="0" algn="just" eaLnBrk="0" fontAlgn="base" hangingPunct="0">
              <a:lnSpc>
                <a:spcPct val="150000"/>
              </a:lnSpc>
              <a:spcBef>
                <a:spcPct val="0"/>
              </a:spcBef>
              <a:spcAft>
                <a:spcPct val="0"/>
              </a:spcAft>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POS Vogue is an integrated software which provides the centralized location to manage POS for hospitality merchandise. POS Vogue comprises of four indigenous solutions coupled together to provide the complete solution for retailers.</a:t>
            </a:r>
          </a:p>
          <a:p>
            <a:pPr lvl="0" eaLnBrk="0" fontAlgn="base" hangingPunct="0">
              <a:spcBef>
                <a:spcPct val="0"/>
              </a:spcBef>
              <a:spcAft>
                <a:spcPct val="0"/>
              </a:spcAft>
            </a:pPr>
            <a:endParaRPr lang="en-US" altLang="en-US" sz="1400" dirty="0">
              <a:cs typeface="Tunga" panose="020B0502040204020203" pitchFamily="34" charset="0"/>
            </a:endParaRPr>
          </a:p>
          <a:p>
            <a:pPr lvl="0" eaLnBrk="0" fontAlgn="base" hangingPunct="0">
              <a:spcBef>
                <a:spcPct val="0"/>
              </a:spcBef>
              <a:spcAft>
                <a:spcPct val="0"/>
              </a:spcAft>
            </a:pPr>
            <a:endParaRPr kumimoji="0" lang="en-US" altLang="en-US" sz="1400" b="0" i="0" u="none" strike="noStrike" cap="none" normalizeH="0" baseline="0" dirty="0" smtClean="0">
              <a:ln>
                <a:noFill/>
              </a:ln>
              <a:solidFill>
                <a:schemeClr val="tx1"/>
              </a:solidFill>
              <a:effectLst/>
            </a:endParaRPr>
          </a:p>
          <a:p>
            <a:pPr marL="285750" lvl="0" indent="-285750" eaLnBrk="0" fontAlgn="base" hangingPunct="0">
              <a:spcBef>
                <a:spcPct val="0"/>
              </a:spcBef>
              <a:spcAft>
                <a:spcPct val="0"/>
              </a:spcAft>
              <a:buFont typeface="Arial" panose="020B0604020202020204" pitchFamily="34" charset="0"/>
              <a:buChar char="•"/>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POS Restaurant</a:t>
            </a:r>
            <a:endParaRPr kumimoji="0" lang="en-US" altLang="en-US" sz="1400" b="0" i="0" u="none" strike="noStrike" cap="none" normalizeH="0" baseline="0" dirty="0" smtClean="0">
              <a:ln>
                <a:noFill/>
              </a:ln>
              <a:solidFill>
                <a:schemeClr val="tx1"/>
              </a:solidFill>
              <a:effectLst/>
            </a:endParaRPr>
          </a:p>
          <a:p>
            <a:pPr marL="285750" lvl="0" indent="-285750" eaLnBrk="0" fontAlgn="base" hangingPunct="0">
              <a:spcBef>
                <a:spcPct val="0"/>
              </a:spcBef>
              <a:spcAft>
                <a:spcPct val="0"/>
              </a:spcAft>
              <a:buFont typeface="Arial" panose="020B0604020202020204" pitchFamily="34" charset="0"/>
              <a:buChar char="•"/>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POS Inventory &amp; Accounting</a:t>
            </a:r>
            <a:endParaRPr lang="en-US" altLang="en-US" sz="1400" dirty="0"/>
          </a:p>
          <a:p>
            <a:pPr marL="285750" lvl="0" indent="-285750" eaLnBrk="0" fontAlgn="base" hangingPunct="0">
              <a:spcBef>
                <a:spcPct val="0"/>
              </a:spcBef>
              <a:spcAft>
                <a:spcPct val="0"/>
              </a:spcAft>
              <a:buFont typeface="Arial" panose="020B0604020202020204" pitchFamily="34" charset="0"/>
              <a:buChar char="•"/>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POS Payroll</a:t>
            </a:r>
            <a:endParaRPr kumimoji="0" lang="en-US" altLang="en-US" sz="1400" b="0" i="0" u="none" strike="noStrike" cap="none" normalizeH="0" baseline="0" dirty="0" smtClean="0">
              <a:ln>
                <a:noFill/>
              </a:ln>
              <a:solidFill>
                <a:schemeClr val="tx1"/>
              </a:solidFill>
              <a:effectLst/>
            </a:endParaRPr>
          </a:p>
          <a:p>
            <a:pPr marL="285750" lvl="0" indent="-285750" eaLnBrk="0" fontAlgn="base" hangingPunct="0">
              <a:spcBef>
                <a:spcPct val="0"/>
              </a:spcBef>
              <a:spcAft>
                <a:spcPct val="0"/>
              </a:spcAft>
              <a:buFont typeface="Arial" panose="020B0604020202020204" pitchFamily="34" charset="0"/>
              <a:buChar char="•"/>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POS Asset Management       </a:t>
            </a:r>
          </a:p>
          <a:p>
            <a:pPr marL="285750" lvl="0" indent="-285750" eaLnBrk="0" fontAlgn="base" hangingPunct="0">
              <a:spcBef>
                <a:spcPct val="0"/>
              </a:spcBef>
              <a:spcAft>
                <a:spcPct val="0"/>
              </a:spcAft>
              <a:buFont typeface="Arial" panose="020B0604020202020204" pitchFamily="34" charset="0"/>
              <a:buChar char="•"/>
            </a:pPr>
            <a:endParaRPr lang="en-US" altLang="en-US" dirty="0">
              <a:ea typeface="Calibri" panose="020F0502020204030204" pitchFamily="34" charset="0"/>
              <a:cs typeface="Tunga" panose="020B0502040204020203" pitchFamily="34" charset="0"/>
            </a:endParaRPr>
          </a:p>
          <a:p>
            <a:pPr lvl="0" eaLnBrk="0" fontAlgn="base" hangingPunct="0">
              <a:lnSpc>
                <a:spcPct val="150000"/>
              </a:lnSpc>
              <a:spcBef>
                <a:spcPct val="0"/>
              </a:spcBef>
              <a:spcAft>
                <a:spcPct val="0"/>
              </a:spcAft>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POS Vogue can also be configured for a number of retail segments,  including apparel, gift shops, hardware stores, electronics, Office supplies and much more apart from hospitality business. POS Vogue is ideal for retailers with growing business as it provides </a:t>
            </a:r>
            <a:endParaRPr kumimoji="0" lang="en-US" altLang="en-US" sz="1400" b="0" i="0" u="none" strike="noStrike" cap="none" normalizeH="0" baseline="0" dirty="0" smtClean="0">
              <a:ln>
                <a:noFill/>
              </a:ln>
              <a:solidFill>
                <a:schemeClr val="tx1"/>
              </a:solidFill>
              <a:effectLst/>
            </a:endParaRPr>
          </a:p>
          <a:p>
            <a:pPr lvl="0" eaLnBrk="0" fontAlgn="base" hangingPunct="0">
              <a:lnSpc>
                <a:spcPct val="150000"/>
              </a:lnSpc>
              <a:spcBef>
                <a:spcPct val="0"/>
              </a:spcBef>
              <a:spcAft>
                <a:spcPct val="0"/>
              </a:spcAft>
            </a:pPr>
            <a:r>
              <a:rPr kumimoji="0" lang="en-US" altLang="en-US" sz="1400" b="0" i="0" u="none" strike="noStrike" cap="none" normalizeH="0" baseline="0" dirty="0" smtClean="0">
                <a:ln>
                  <a:noFill/>
                </a:ln>
                <a:solidFill>
                  <a:schemeClr val="tx1"/>
                </a:solidFill>
                <a:effectLst/>
                <a:ea typeface="Calibri" panose="020F0502020204030204" pitchFamily="34" charset="0"/>
                <a:cs typeface="Tunga" panose="020B0502040204020203" pitchFamily="34" charset="0"/>
              </a:rPr>
              <a:t>robust functionality, to manage operations and employees efficiently across multiple registers or locations.</a:t>
            </a:r>
          </a:p>
          <a:p>
            <a:pPr lvl="0" eaLnBrk="0" fontAlgn="base" hangingPunct="0">
              <a:lnSpc>
                <a:spcPct val="150000"/>
              </a:lnSpc>
              <a:spcBef>
                <a:spcPct val="0"/>
              </a:spcBef>
              <a:spcAft>
                <a:spcPct val="0"/>
              </a:spcAft>
            </a:pPr>
            <a:endParaRPr lang="en-US" altLang="en-US" sz="1400" dirty="0">
              <a:cs typeface="Tunga" panose="020B0502040204020203" pitchFamily="34" charset="0"/>
            </a:endParaRPr>
          </a:p>
          <a:p>
            <a:pPr lvl="0" eaLnBrk="0" fontAlgn="base" hangingPunct="0">
              <a:lnSpc>
                <a:spcPct val="150000"/>
              </a:lnSpc>
              <a:spcBef>
                <a:spcPct val="0"/>
              </a:spcBef>
              <a:spcAft>
                <a:spcPct val="0"/>
              </a:spcAft>
            </a:pPr>
            <a:endParaRPr kumimoji="0" lang="en-US" altLang="en-US" sz="14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9026971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     Expense Entry Report </a:t>
            </a:r>
            <a:endParaRPr lang="en-IN" sz="2000"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411" y="2365513"/>
            <a:ext cx="5857876" cy="3707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718191" y="2365513"/>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All the Expense entry details of the restaurant can be viewed here.</a:t>
            </a:r>
          </a:p>
          <a:p>
            <a:pPr>
              <a:lnSpc>
                <a:spcPct val="150000"/>
              </a:lnSpc>
            </a:pPr>
            <a:r>
              <a:rPr lang="en-US" sz="1400" dirty="0" smtClean="0"/>
              <a:t>Report Data can be exported to Excel by clicking on </a:t>
            </a:r>
            <a:r>
              <a:rPr lang="en-US" sz="1400" b="1" dirty="0" smtClean="0"/>
              <a:t>Export To Excel button </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19785044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7" y="1218598"/>
            <a:ext cx="5053275"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 Food Wastage Details Report </a:t>
            </a:r>
            <a:endParaRPr lang="en-IN" sz="2000"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74" y="2348534"/>
            <a:ext cx="552305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718191" y="2365513"/>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Food Wastage entry details of the restaurant can be viewed here.</a:t>
            </a:r>
          </a:p>
          <a:p>
            <a:pPr>
              <a:lnSpc>
                <a:spcPct val="150000"/>
              </a:lnSpc>
            </a:pPr>
            <a:r>
              <a:rPr lang="en-US" sz="1400" dirty="0" smtClean="0"/>
              <a:t>In consolidated report the data will be grouped based on date</a:t>
            </a:r>
          </a:p>
          <a:p>
            <a:pPr>
              <a:lnSpc>
                <a:spcPct val="150000"/>
              </a:lnSpc>
            </a:pPr>
            <a:r>
              <a:rPr lang="en-US" sz="1400" dirty="0" smtClean="0"/>
              <a:t>Report Data can be exported to Excel by clicking on </a:t>
            </a:r>
            <a:r>
              <a:rPr lang="en-US" sz="1400" b="1" dirty="0" smtClean="0"/>
              <a:t>Export To Excel button </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10185438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7" y="1218598"/>
            <a:ext cx="5053275"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Kitchen Production Details Report </a:t>
            </a:r>
            <a:endParaRPr lang="en-IN" sz="2000"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3058" y="2474843"/>
            <a:ext cx="6037193" cy="3478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718191" y="2365513"/>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Kitchen Production entry details of the restaurant can be viewed here.</a:t>
            </a:r>
          </a:p>
          <a:p>
            <a:pPr>
              <a:lnSpc>
                <a:spcPct val="150000"/>
              </a:lnSpc>
            </a:pPr>
            <a:r>
              <a:rPr lang="en-US" sz="1400" dirty="0" smtClean="0"/>
              <a:t>Report Data can be exported to Excel by clicking on </a:t>
            </a:r>
            <a:r>
              <a:rPr lang="en-US" sz="1400" b="1" dirty="0" smtClean="0"/>
              <a:t>Export To Excel button </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15998270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7" y="1218598"/>
            <a:ext cx="5053275"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Party Order Details Report </a:t>
            </a:r>
            <a:endParaRPr lang="en-IN" sz="2000"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322" y="2367659"/>
            <a:ext cx="6140282" cy="39641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718191" y="2365513"/>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Party Order entry details can be viewed here.</a:t>
            </a:r>
          </a:p>
          <a:p>
            <a:pPr>
              <a:lnSpc>
                <a:spcPct val="150000"/>
              </a:lnSpc>
            </a:pPr>
            <a:r>
              <a:rPr lang="en-US" sz="1400" dirty="0" smtClean="0"/>
              <a:t>Report Data can be exported to Excel by clicking on </a:t>
            </a:r>
            <a:r>
              <a:rPr lang="en-US" sz="1400" b="1" dirty="0" smtClean="0"/>
              <a:t>Export To Excel button </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4209318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7" y="1218598"/>
            <a:ext cx="5053275"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 Production Stock Report </a:t>
            </a:r>
            <a:endParaRPr lang="en-IN" sz="2000" dirty="0"/>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484" y="2444612"/>
            <a:ext cx="6194120" cy="3792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718191" y="2365513"/>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Production Stock details of the restaurant can be viewed here based on date selection. </a:t>
            </a:r>
          </a:p>
          <a:p>
            <a:pPr>
              <a:lnSpc>
                <a:spcPct val="150000"/>
              </a:lnSpc>
            </a:pPr>
            <a:r>
              <a:rPr lang="en-US" sz="1400" dirty="0" smtClean="0"/>
              <a:t>Report Data can be exported to Excel by clicking on </a:t>
            </a:r>
            <a:r>
              <a:rPr lang="en-US" sz="1400" b="1" dirty="0" smtClean="0"/>
              <a:t>Export To Excel button.</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4209318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Reports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7" y="1218598"/>
            <a:ext cx="5053275"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Production Stock Ledger Report </a:t>
            </a:r>
            <a:endParaRPr lang="en-IN" sz="2000" dirty="0"/>
          </a:p>
        </p:txBody>
      </p:sp>
      <p:pic>
        <p:nvPicPr>
          <p:cNvPr id="204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545" y="2349573"/>
            <a:ext cx="6035094" cy="3930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2"/>
          <p:cNvSpPr txBox="1">
            <a:spLocks/>
          </p:cNvSpPr>
          <p:nvPr/>
        </p:nvSpPr>
        <p:spPr>
          <a:xfrm>
            <a:off x="6718191" y="2365513"/>
            <a:ext cx="5283199" cy="414337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Production Stock Ledger details of the restaurant can be viewed here based on date selection. </a:t>
            </a:r>
          </a:p>
          <a:p>
            <a:pPr>
              <a:lnSpc>
                <a:spcPct val="150000"/>
              </a:lnSpc>
            </a:pPr>
            <a:r>
              <a:rPr lang="en-US" sz="1400" dirty="0" smtClean="0"/>
              <a:t>Report Data can be exported to Excel by clicking on </a:t>
            </a:r>
            <a:r>
              <a:rPr lang="en-US" sz="1400" b="1" dirty="0" smtClean="0"/>
              <a:t>Export To Excel button.</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spTree>
    <p:extLst>
      <p:ext uri="{BB962C8B-B14F-4D97-AF65-F5344CB8AC3E}">
        <p14:creationId xmlns:p14="http://schemas.microsoft.com/office/powerpoint/2010/main" val="4209318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Security</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2246466"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User Master</a:t>
            </a:r>
            <a:endParaRPr lang="en-IN" sz="2000" dirty="0"/>
          </a:p>
        </p:txBody>
      </p:sp>
      <p:sp>
        <p:nvSpPr>
          <p:cNvPr id="6" name="Content Placeholder 2"/>
          <p:cNvSpPr txBox="1">
            <a:spLocks/>
          </p:cNvSpPr>
          <p:nvPr/>
        </p:nvSpPr>
        <p:spPr>
          <a:xfrm>
            <a:off x="6718191" y="2365514"/>
            <a:ext cx="5283199" cy="390806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System users can be created by the user with user  creation privileges</a:t>
            </a:r>
          </a:p>
          <a:p>
            <a:pPr>
              <a:lnSpc>
                <a:spcPct val="150000"/>
              </a:lnSpc>
            </a:pPr>
            <a:r>
              <a:rPr lang="en-US" sz="1400" dirty="0" smtClean="0"/>
              <a:t>User access can be provided for the respective applications and modules</a:t>
            </a:r>
          </a:p>
          <a:p>
            <a:pPr>
              <a:lnSpc>
                <a:spcPct val="150000"/>
              </a:lnSpc>
            </a:pPr>
            <a:r>
              <a:rPr lang="en-US" sz="1400" dirty="0" smtClean="0"/>
              <a:t>KOT users can be assigned with additional rights on the specific actions in KOT screen by clicking </a:t>
            </a:r>
            <a:r>
              <a:rPr lang="en-US" sz="1400" b="1" dirty="0" smtClean="0"/>
              <a:t>KOT/Bill Rights </a:t>
            </a:r>
            <a:r>
              <a:rPr lang="en-US" sz="1400" dirty="0" smtClean="0"/>
              <a:t>button</a:t>
            </a:r>
          </a:p>
          <a:p>
            <a:pPr>
              <a:lnSpc>
                <a:spcPct val="150000"/>
              </a:lnSpc>
            </a:pPr>
            <a:r>
              <a:rPr lang="en-US" sz="1400" dirty="0" smtClean="0"/>
              <a:t>Click on </a:t>
            </a:r>
            <a:r>
              <a:rPr lang="en-US" sz="1400" b="1" dirty="0" smtClean="0"/>
              <a:t>Transpose</a:t>
            </a:r>
            <a:r>
              <a:rPr lang="en-US" sz="1400" dirty="0" smtClean="0"/>
              <a:t> button will transpose the view of users and rights window</a:t>
            </a:r>
          </a:p>
          <a:p>
            <a:pPr>
              <a:lnSpc>
                <a:spcPct val="150000"/>
              </a:lnSpc>
            </a:pPr>
            <a:endParaRPr lang="en-US" sz="1400" dirty="0" smtClean="0"/>
          </a:p>
          <a:p>
            <a:endParaRPr lang="en-IN" sz="1400" dirty="0" smtClean="0"/>
          </a:p>
          <a:p>
            <a:pPr>
              <a:lnSpc>
                <a:spcPct val="150000"/>
              </a:lnSpc>
            </a:pPr>
            <a:endParaRPr lang="en-IN" sz="1400" dirty="0" smtClean="0"/>
          </a:p>
          <a:p>
            <a:pPr>
              <a:lnSpc>
                <a:spcPct val="150000"/>
              </a:lnSpc>
            </a:pPr>
            <a:endParaRPr lang="en-IN" sz="1400" dirty="0"/>
          </a:p>
        </p:txBody>
      </p:sp>
      <p:pic>
        <p:nvPicPr>
          <p:cNvPr id="4" name="Picture 3"/>
          <p:cNvPicPr>
            <a:picLocks noChangeAspect="1"/>
          </p:cNvPicPr>
          <p:nvPr/>
        </p:nvPicPr>
        <p:blipFill>
          <a:blip r:embed="rId2"/>
          <a:stretch>
            <a:fillRect/>
          </a:stretch>
        </p:blipFill>
        <p:spPr>
          <a:xfrm>
            <a:off x="278295" y="2373312"/>
            <a:ext cx="5907820" cy="3725338"/>
          </a:xfrm>
          <a:prstGeom prst="rect">
            <a:avLst/>
          </a:prstGeom>
        </p:spPr>
      </p:pic>
    </p:spTree>
    <p:extLst>
      <p:ext uri="{BB962C8B-B14F-4D97-AF65-F5344CB8AC3E}">
        <p14:creationId xmlns:p14="http://schemas.microsoft.com/office/powerpoint/2010/main" val="27786009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410" y="511634"/>
            <a:ext cx="8761413" cy="706964"/>
          </a:xfrm>
        </p:spPr>
        <p:txBody>
          <a:bodyPr/>
          <a:lstStyle/>
          <a:p>
            <a:r>
              <a:rPr lang="en-IN" dirty="0" smtClean="0"/>
              <a:t>POS Restaurant - Utilities</a:t>
            </a:r>
            <a:endParaRPr lang="en-IN" dirty="0"/>
          </a:p>
        </p:txBody>
      </p:sp>
      <p:sp>
        <p:nvSpPr>
          <p:cNvPr id="3" name="Content Placeholder 2"/>
          <p:cNvSpPr>
            <a:spLocks noGrp="1"/>
          </p:cNvSpPr>
          <p:nvPr>
            <p:ph idx="1"/>
          </p:nvPr>
        </p:nvSpPr>
        <p:spPr>
          <a:xfrm>
            <a:off x="6689969" y="2373312"/>
            <a:ext cx="5283199" cy="4143375"/>
          </a:xfrm>
        </p:spPr>
        <p:txBody>
          <a:bodyPr>
            <a:normAutofit/>
          </a:bodyPr>
          <a:lstStyle/>
          <a:p>
            <a:pPr>
              <a:lnSpc>
                <a:spcPct val="150000"/>
              </a:lnSpc>
            </a:pPr>
            <a:endParaRPr lang="en-US" sz="1400" dirty="0"/>
          </a:p>
          <a:p>
            <a:pPr>
              <a:lnSpc>
                <a:spcPct val="150000"/>
              </a:lnSpc>
            </a:pPr>
            <a:endParaRPr lang="en-US" sz="1400" dirty="0" smtClean="0"/>
          </a:p>
          <a:p>
            <a:pPr>
              <a:lnSpc>
                <a:spcPct val="150000"/>
              </a:lnSpc>
            </a:pPr>
            <a:endParaRPr lang="en-US" sz="1400" dirty="0" smtClean="0"/>
          </a:p>
          <a:p>
            <a:endParaRPr lang="en-IN" sz="1400" dirty="0"/>
          </a:p>
          <a:p>
            <a:pPr>
              <a:lnSpc>
                <a:spcPct val="150000"/>
              </a:lnSpc>
            </a:pPr>
            <a:endParaRPr lang="en-IN" sz="1400" dirty="0"/>
          </a:p>
          <a:p>
            <a:pPr>
              <a:lnSpc>
                <a:spcPct val="150000"/>
              </a:lnSpc>
            </a:pPr>
            <a:endParaRPr lang="en-IN" sz="1400" dirty="0"/>
          </a:p>
        </p:txBody>
      </p:sp>
      <p:sp>
        <p:nvSpPr>
          <p:cNvPr id="5" name="Title 1"/>
          <p:cNvSpPr txBox="1">
            <a:spLocks/>
          </p:cNvSpPr>
          <p:nvPr/>
        </p:nvSpPr>
        <p:spPr bwMode="gray">
          <a:xfrm>
            <a:off x="4050968" y="1218598"/>
            <a:ext cx="2246466"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Table Status</a:t>
            </a:r>
            <a:endParaRPr lang="en-IN" sz="2000" dirty="0"/>
          </a:p>
        </p:txBody>
      </p:sp>
      <p:sp>
        <p:nvSpPr>
          <p:cNvPr id="6" name="Content Placeholder 2"/>
          <p:cNvSpPr txBox="1">
            <a:spLocks/>
          </p:cNvSpPr>
          <p:nvPr/>
        </p:nvSpPr>
        <p:spPr>
          <a:xfrm>
            <a:off x="6718191" y="2365514"/>
            <a:ext cx="5283199" cy="390806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nSpc>
                <a:spcPct val="150000"/>
              </a:lnSpc>
            </a:pPr>
            <a:r>
              <a:rPr lang="en-US" sz="1400" dirty="0" smtClean="0"/>
              <a:t>Table Status depicts the statuses of the tables in graphical view</a:t>
            </a:r>
          </a:p>
          <a:p>
            <a:pPr>
              <a:lnSpc>
                <a:spcPct val="150000"/>
              </a:lnSpc>
            </a:pPr>
            <a:r>
              <a:rPr lang="en-US" sz="1400" dirty="0" smtClean="0"/>
              <a:t>The report is a dashboard which displays Waiter Vs Bill value and No of Invoices generated within the day for a time period</a:t>
            </a:r>
          </a:p>
          <a:p>
            <a:endParaRPr lang="en-IN" sz="1400" dirty="0" smtClean="0"/>
          </a:p>
          <a:p>
            <a:pPr>
              <a:lnSpc>
                <a:spcPct val="150000"/>
              </a:lnSpc>
            </a:pPr>
            <a:endParaRPr lang="en-IN" sz="1400" dirty="0" smtClean="0"/>
          </a:p>
          <a:p>
            <a:pPr>
              <a:lnSpc>
                <a:spcPct val="150000"/>
              </a:lnSpc>
            </a:pPr>
            <a:endParaRPr lang="en-IN" sz="1400" dirty="0"/>
          </a:p>
        </p:txBody>
      </p:sp>
      <p:pic>
        <p:nvPicPr>
          <p:cNvPr id="7" name="Picture 6"/>
          <p:cNvPicPr>
            <a:picLocks noChangeAspect="1"/>
          </p:cNvPicPr>
          <p:nvPr/>
        </p:nvPicPr>
        <p:blipFill>
          <a:blip r:embed="rId2"/>
          <a:stretch>
            <a:fillRect/>
          </a:stretch>
        </p:blipFill>
        <p:spPr>
          <a:xfrm>
            <a:off x="278295" y="2397165"/>
            <a:ext cx="6019139" cy="3836654"/>
          </a:xfrm>
          <a:prstGeom prst="rect">
            <a:avLst/>
          </a:prstGeom>
        </p:spPr>
      </p:pic>
    </p:spTree>
    <p:extLst>
      <p:ext uri="{BB962C8B-B14F-4D97-AF65-F5344CB8AC3E}">
        <p14:creationId xmlns:p14="http://schemas.microsoft.com/office/powerpoint/2010/main" val="42765906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538" y="535061"/>
            <a:ext cx="8761413" cy="646331"/>
          </a:xfrm>
        </p:spPr>
        <p:txBody>
          <a:bodyPr>
            <a:noAutofit/>
          </a:bodyPr>
          <a:lstStyle/>
          <a:p>
            <a:r>
              <a:rPr lang="en-IN" dirty="0" smtClean="0"/>
              <a:t>POS Restaurant - Masters</a:t>
            </a:r>
            <a:endParaRPr lang="en-IN" dirty="0"/>
          </a:p>
        </p:txBody>
      </p:sp>
      <p:sp>
        <p:nvSpPr>
          <p:cNvPr id="3" name="Content Placeholder 2"/>
          <p:cNvSpPr>
            <a:spLocks noGrp="1"/>
          </p:cNvSpPr>
          <p:nvPr>
            <p:ph idx="1"/>
          </p:nvPr>
        </p:nvSpPr>
        <p:spPr>
          <a:xfrm>
            <a:off x="7604370" y="2899508"/>
            <a:ext cx="4454768" cy="3120292"/>
          </a:xfrm>
        </p:spPr>
        <p:txBody>
          <a:bodyPr>
            <a:normAutofit/>
          </a:bodyPr>
          <a:lstStyle/>
          <a:p>
            <a:pPr>
              <a:lnSpc>
                <a:spcPct val="150000"/>
              </a:lnSpc>
            </a:pPr>
            <a:r>
              <a:rPr lang="en-IN" sz="1400" dirty="0" smtClean="0"/>
              <a:t>Company information are created initially in the system as it can for further usage in the application</a:t>
            </a:r>
          </a:p>
          <a:p>
            <a:pPr>
              <a:lnSpc>
                <a:spcPct val="150000"/>
              </a:lnSpc>
            </a:pPr>
            <a:r>
              <a:rPr lang="en-IN" sz="1400" dirty="0" smtClean="0"/>
              <a:t>Company Maintenance created will used as header information for many of the system generated documents</a:t>
            </a:r>
          </a:p>
          <a:p>
            <a:pPr>
              <a:lnSpc>
                <a:spcPct val="150000"/>
              </a:lnSpc>
            </a:pPr>
            <a:r>
              <a:rPr lang="en-IN" sz="1400" dirty="0" smtClean="0"/>
              <a:t>Company Name and address details are maintained </a:t>
            </a:r>
          </a:p>
          <a:p>
            <a:pPr>
              <a:lnSpc>
                <a:spcPct val="150000"/>
              </a:lnSpc>
            </a:pPr>
            <a:endParaRPr lang="en-IN" sz="1400" dirty="0"/>
          </a:p>
        </p:txBody>
      </p:sp>
      <p:pic>
        <p:nvPicPr>
          <p:cNvPr id="4" name="Picture 3"/>
          <p:cNvPicPr>
            <a:picLocks noChangeAspect="1"/>
          </p:cNvPicPr>
          <p:nvPr/>
        </p:nvPicPr>
        <p:blipFill>
          <a:blip r:embed="rId2"/>
          <a:stretch>
            <a:fillRect/>
          </a:stretch>
        </p:blipFill>
        <p:spPr>
          <a:xfrm>
            <a:off x="693297" y="2460205"/>
            <a:ext cx="6554169" cy="3757716"/>
          </a:xfrm>
          <a:prstGeom prst="rect">
            <a:avLst/>
          </a:prstGeom>
        </p:spPr>
      </p:pic>
      <p:sp>
        <p:nvSpPr>
          <p:cNvPr id="5" name="Title 1"/>
          <p:cNvSpPr txBox="1">
            <a:spLocks/>
          </p:cNvSpPr>
          <p:nvPr/>
        </p:nvSpPr>
        <p:spPr bwMode="gray">
          <a:xfrm>
            <a:off x="4136524" y="1251110"/>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Company Maintenance</a:t>
            </a:r>
            <a:endParaRPr lang="en-IN" sz="2000" dirty="0"/>
          </a:p>
        </p:txBody>
      </p:sp>
    </p:spTree>
    <p:extLst>
      <p:ext uri="{BB962C8B-B14F-4D97-AF65-F5344CB8AC3E}">
        <p14:creationId xmlns:p14="http://schemas.microsoft.com/office/powerpoint/2010/main" val="3399060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538" y="504745"/>
            <a:ext cx="876141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8"/>
            <a:ext cx="4454768" cy="3120292"/>
          </a:xfrm>
        </p:spPr>
        <p:txBody>
          <a:bodyPr>
            <a:normAutofit/>
          </a:bodyPr>
          <a:lstStyle/>
          <a:p>
            <a:pPr>
              <a:lnSpc>
                <a:spcPct val="150000"/>
              </a:lnSpc>
            </a:pPr>
            <a:r>
              <a:rPr lang="en-IN" sz="1400" dirty="0" smtClean="0"/>
              <a:t>Company statutory information is maintained here</a:t>
            </a:r>
          </a:p>
          <a:p>
            <a:pPr>
              <a:lnSpc>
                <a:spcPct val="150000"/>
              </a:lnSpc>
            </a:pPr>
            <a:endParaRPr lang="en-IN" sz="1400" dirty="0"/>
          </a:p>
        </p:txBody>
      </p:sp>
      <p:sp>
        <p:nvSpPr>
          <p:cNvPr id="5" name="Title 1"/>
          <p:cNvSpPr txBox="1">
            <a:spLocks/>
          </p:cNvSpPr>
          <p:nvPr/>
        </p:nvSpPr>
        <p:spPr bwMode="gray">
          <a:xfrm>
            <a:off x="4136524" y="1251110"/>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Company Maintenance</a:t>
            </a:r>
            <a:endParaRPr lang="en-IN" sz="2000" dirty="0"/>
          </a:p>
        </p:txBody>
      </p:sp>
      <p:pic>
        <p:nvPicPr>
          <p:cNvPr id="6" name="Picture 5"/>
          <p:cNvPicPr>
            <a:picLocks noChangeAspect="1"/>
          </p:cNvPicPr>
          <p:nvPr/>
        </p:nvPicPr>
        <p:blipFill>
          <a:blip r:embed="rId2"/>
          <a:stretch>
            <a:fillRect/>
          </a:stretch>
        </p:blipFill>
        <p:spPr>
          <a:xfrm>
            <a:off x="343389" y="2446412"/>
            <a:ext cx="6594739" cy="3721476"/>
          </a:xfrm>
          <a:prstGeom prst="rect">
            <a:avLst/>
          </a:prstGeom>
        </p:spPr>
      </p:pic>
    </p:spTree>
    <p:extLst>
      <p:ext uri="{BB962C8B-B14F-4D97-AF65-F5344CB8AC3E}">
        <p14:creationId xmlns:p14="http://schemas.microsoft.com/office/powerpoint/2010/main" val="3641727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538" y="504745"/>
            <a:ext cx="876141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8"/>
            <a:ext cx="4454768" cy="3120292"/>
          </a:xfrm>
        </p:spPr>
        <p:txBody>
          <a:bodyPr>
            <a:normAutofit/>
          </a:bodyPr>
          <a:lstStyle/>
          <a:p>
            <a:pPr>
              <a:lnSpc>
                <a:spcPct val="150000"/>
              </a:lnSpc>
            </a:pPr>
            <a:r>
              <a:rPr lang="en-IN" sz="1400" dirty="0" smtClean="0"/>
              <a:t>The financial year for the company can be set. This information will help for accounting purpose. Every year the financial year has to be set</a:t>
            </a:r>
          </a:p>
          <a:p>
            <a:pPr>
              <a:lnSpc>
                <a:spcPct val="150000"/>
              </a:lnSpc>
            </a:pPr>
            <a:endParaRPr lang="en-IN" sz="1400" dirty="0" smtClean="0"/>
          </a:p>
          <a:p>
            <a:pPr>
              <a:lnSpc>
                <a:spcPct val="150000"/>
              </a:lnSpc>
            </a:pPr>
            <a:endParaRPr lang="en-IN" sz="1400" dirty="0"/>
          </a:p>
        </p:txBody>
      </p:sp>
      <p:sp>
        <p:nvSpPr>
          <p:cNvPr id="5" name="Title 1"/>
          <p:cNvSpPr txBox="1">
            <a:spLocks/>
          </p:cNvSpPr>
          <p:nvPr/>
        </p:nvSpPr>
        <p:spPr bwMode="gray">
          <a:xfrm>
            <a:off x="4136524" y="1251110"/>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Company Maintenance</a:t>
            </a:r>
            <a:endParaRPr lang="en-IN" sz="2000" dirty="0"/>
          </a:p>
        </p:txBody>
      </p:sp>
      <p:pic>
        <p:nvPicPr>
          <p:cNvPr id="7" name="Picture 6"/>
          <p:cNvPicPr>
            <a:picLocks noChangeAspect="1"/>
          </p:cNvPicPr>
          <p:nvPr/>
        </p:nvPicPr>
        <p:blipFill>
          <a:blip r:embed="rId2"/>
          <a:stretch>
            <a:fillRect/>
          </a:stretch>
        </p:blipFill>
        <p:spPr>
          <a:xfrm>
            <a:off x="321762" y="2324690"/>
            <a:ext cx="7191402" cy="3886329"/>
          </a:xfrm>
          <a:prstGeom prst="rect">
            <a:avLst/>
          </a:prstGeom>
        </p:spPr>
      </p:pic>
    </p:spTree>
    <p:extLst>
      <p:ext uri="{BB962C8B-B14F-4D97-AF65-F5344CB8AC3E}">
        <p14:creationId xmlns:p14="http://schemas.microsoft.com/office/powerpoint/2010/main" val="3908983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538" y="504745"/>
            <a:ext cx="876141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899508"/>
            <a:ext cx="4454768" cy="3120292"/>
          </a:xfrm>
        </p:spPr>
        <p:txBody>
          <a:bodyPr>
            <a:normAutofit/>
          </a:bodyPr>
          <a:lstStyle/>
          <a:p>
            <a:pPr>
              <a:lnSpc>
                <a:spcPct val="150000"/>
              </a:lnSpc>
            </a:pPr>
            <a:r>
              <a:rPr lang="en-IN" sz="1400" dirty="0" smtClean="0"/>
              <a:t>The relevant images of the company can be maintained here</a:t>
            </a:r>
          </a:p>
          <a:p>
            <a:pPr>
              <a:lnSpc>
                <a:spcPct val="150000"/>
              </a:lnSpc>
            </a:pPr>
            <a:endParaRPr lang="en-IN" sz="1400" dirty="0" smtClean="0"/>
          </a:p>
          <a:p>
            <a:pPr>
              <a:lnSpc>
                <a:spcPct val="150000"/>
              </a:lnSpc>
            </a:pPr>
            <a:endParaRPr lang="en-IN" sz="1400" dirty="0"/>
          </a:p>
        </p:txBody>
      </p:sp>
      <p:sp>
        <p:nvSpPr>
          <p:cNvPr id="5" name="Title 1"/>
          <p:cNvSpPr txBox="1">
            <a:spLocks/>
          </p:cNvSpPr>
          <p:nvPr/>
        </p:nvSpPr>
        <p:spPr bwMode="gray">
          <a:xfrm>
            <a:off x="4136524" y="1251110"/>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Company Maintenance</a:t>
            </a:r>
            <a:endParaRPr lang="en-IN"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775" y="2453650"/>
            <a:ext cx="6908938" cy="3817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5958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538" y="504745"/>
            <a:ext cx="8761413"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575187" y="2559399"/>
            <a:ext cx="4454768" cy="3557853"/>
          </a:xfrm>
        </p:spPr>
        <p:txBody>
          <a:bodyPr>
            <a:normAutofit fontScale="92500"/>
          </a:bodyPr>
          <a:lstStyle/>
          <a:p>
            <a:pPr>
              <a:lnSpc>
                <a:spcPct val="150000"/>
              </a:lnSpc>
            </a:pPr>
            <a:r>
              <a:rPr lang="en-IN" sz="1400" b="1" dirty="0" smtClean="0"/>
              <a:t>Item Master </a:t>
            </a:r>
            <a:r>
              <a:rPr lang="en-IN" sz="1400" dirty="0" smtClean="0"/>
              <a:t>maintains the information related to Items</a:t>
            </a:r>
          </a:p>
          <a:p>
            <a:pPr>
              <a:lnSpc>
                <a:spcPct val="150000"/>
              </a:lnSpc>
            </a:pPr>
            <a:r>
              <a:rPr lang="en-IN" sz="1400" dirty="0" smtClean="0"/>
              <a:t>Items are created are assigned to </a:t>
            </a:r>
            <a:r>
              <a:rPr lang="en-IN" sz="1400" b="1" dirty="0"/>
              <a:t>I</a:t>
            </a:r>
            <a:r>
              <a:rPr lang="en-IN" sz="1400" b="1" dirty="0" smtClean="0"/>
              <a:t>tem Groups </a:t>
            </a:r>
            <a:r>
              <a:rPr lang="en-IN" sz="1400" dirty="0" smtClean="0"/>
              <a:t>and relative </a:t>
            </a:r>
            <a:r>
              <a:rPr lang="en-IN" sz="1400" b="1" dirty="0" smtClean="0"/>
              <a:t>Unit of Measure </a:t>
            </a:r>
            <a:r>
              <a:rPr lang="en-IN" sz="1400" dirty="0" smtClean="0"/>
              <a:t>is assigned</a:t>
            </a:r>
          </a:p>
          <a:p>
            <a:pPr>
              <a:lnSpc>
                <a:spcPct val="150000"/>
              </a:lnSpc>
            </a:pPr>
            <a:r>
              <a:rPr lang="en-IN" sz="1400" dirty="0" smtClean="0"/>
              <a:t>An item can be grouped as part of Bulk production item too based on relevance</a:t>
            </a:r>
          </a:p>
          <a:p>
            <a:pPr>
              <a:lnSpc>
                <a:spcPct val="150000"/>
              </a:lnSpc>
            </a:pPr>
            <a:r>
              <a:rPr lang="en-IN" sz="1400" dirty="0" smtClean="0"/>
              <a:t>Additional groups such as Menu group, Modifier Group, KOT group, Billing Category and Packing Charges(applicable for take aways only)</a:t>
            </a:r>
          </a:p>
          <a:p>
            <a:pPr>
              <a:lnSpc>
                <a:spcPct val="150000"/>
              </a:lnSpc>
            </a:pPr>
            <a:endParaRPr lang="en-IN" sz="1400" dirty="0" smtClean="0"/>
          </a:p>
          <a:p>
            <a:pPr>
              <a:lnSpc>
                <a:spcPct val="150000"/>
              </a:lnSpc>
            </a:pPr>
            <a:endParaRPr lang="en-IN" sz="1400" dirty="0"/>
          </a:p>
        </p:txBody>
      </p:sp>
      <p:sp>
        <p:nvSpPr>
          <p:cNvPr id="5" name="Title 1"/>
          <p:cNvSpPr txBox="1">
            <a:spLocks/>
          </p:cNvSpPr>
          <p:nvPr/>
        </p:nvSpPr>
        <p:spPr bwMode="gray">
          <a:xfrm>
            <a:off x="5211179" y="1197933"/>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Item Master</a:t>
            </a:r>
            <a:endParaRPr lang="en-IN"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837" y="2352375"/>
            <a:ext cx="6705054" cy="392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6054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1623"/>
            <a:ext cx="8647359" cy="706964"/>
          </a:xfrm>
        </p:spPr>
        <p:txBody>
          <a:bodyPr/>
          <a:lstStyle/>
          <a:p>
            <a:r>
              <a:rPr lang="en-IN" dirty="0" smtClean="0"/>
              <a:t>POS Restaurant - Masters</a:t>
            </a:r>
            <a:endParaRPr lang="en-IN" dirty="0"/>
          </a:p>
        </p:txBody>
      </p:sp>
      <p:sp>
        <p:nvSpPr>
          <p:cNvPr id="3" name="Content Placeholder 2"/>
          <p:cNvSpPr>
            <a:spLocks noGrp="1"/>
          </p:cNvSpPr>
          <p:nvPr>
            <p:ph idx="1"/>
          </p:nvPr>
        </p:nvSpPr>
        <p:spPr>
          <a:xfrm>
            <a:off x="7604370" y="2909447"/>
            <a:ext cx="4454768" cy="3120292"/>
          </a:xfrm>
        </p:spPr>
        <p:txBody>
          <a:bodyPr>
            <a:normAutofit/>
          </a:bodyPr>
          <a:lstStyle/>
          <a:p>
            <a:pPr>
              <a:lnSpc>
                <a:spcPct val="150000"/>
              </a:lnSpc>
            </a:pPr>
            <a:r>
              <a:rPr lang="en-IN" sz="1400" dirty="0" smtClean="0"/>
              <a:t>UOM or Unit of Measure is maintained here</a:t>
            </a:r>
          </a:p>
          <a:p>
            <a:pPr>
              <a:lnSpc>
                <a:spcPct val="150000"/>
              </a:lnSpc>
            </a:pPr>
            <a:r>
              <a:rPr lang="en-IN" sz="1400" dirty="0" smtClean="0"/>
              <a:t>The defined UOM can be associated to Items respectively</a:t>
            </a:r>
          </a:p>
          <a:p>
            <a:pPr>
              <a:lnSpc>
                <a:spcPct val="150000"/>
              </a:lnSpc>
            </a:pPr>
            <a:endParaRPr lang="en-IN" sz="1400" dirty="0" smtClean="0"/>
          </a:p>
          <a:p>
            <a:pPr>
              <a:lnSpc>
                <a:spcPct val="150000"/>
              </a:lnSpc>
            </a:pPr>
            <a:endParaRPr lang="en-IN" sz="1400" dirty="0"/>
          </a:p>
        </p:txBody>
      </p:sp>
      <p:sp>
        <p:nvSpPr>
          <p:cNvPr id="5" name="Title 1"/>
          <p:cNvSpPr txBox="1">
            <a:spLocks/>
          </p:cNvSpPr>
          <p:nvPr/>
        </p:nvSpPr>
        <p:spPr bwMode="gray">
          <a:xfrm>
            <a:off x="4466461" y="1211709"/>
            <a:ext cx="3577262"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IN" sz="2000" dirty="0" smtClean="0"/>
              <a:t>UOM Master</a:t>
            </a:r>
            <a:endParaRPr lang="en-IN"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157" y="2410239"/>
            <a:ext cx="6564382"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06464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xmlns=""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
  <TotalTime>1900</TotalTime>
  <Words>1736</Words>
  <Application>Microsoft Office PowerPoint</Application>
  <PresentationFormat>Custom</PresentationFormat>
  <Paragraphs>283</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Ion Boardroom</vt:lpstr>
      <vt:lpstr>POS Vogue</vt:lpstr>
      <vt:lpstr> About Softvent </vt:lpstr>
      <vt:lpstr>PowerPoint Presentation</vt:lpstr>
      <vt:lpstr>POS Restaurant - Masters</vt:lpstr>
      <vt:lpstr>POS Restaurant - Masters</vt:lpstr>
      <vt:lpstr>POS Restaurant - Masters</vt:lpstr>
      <vt:lpstr>POS Restaurant - Masters</vt:lpstr>
      <vt:lpstr>POS Restaurant - Masters</vt:lpstr>
      <vt:lpstr>POS Restaurant - Masters</vt:lpstr>
      <vt:lpstr>POS Restaurant - Masters</vt:lpstr>
      <vt:lpstr>POS Restaurant - Masters</vt:lpstr>
      <vt:lpstr>POS Restaurant - Masters</vt:lpstr>
      <vt:lpstr>POS Restaurant - Masters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Transactions</vt:lpstr>
      <vt:lpstr>POS Restaurant - Reports</vt:lpstr>
      <vt:lpstr>POS Restaurant - Reports</vt:lpstr>
      <vt:lpstr>POS Restaurant - Reports</vt:lpstr>
      <vt:lpstr>POS Restaurant - Reports</vt:lpstr>
      <vt:lpstr>POS Restaurant - Reports</vt:lpstr>
      <vt:lpstr>POS Restaurant - Reports</vt:lpstr>
      <vt:lpstr>POS Restaurant - Reports</vt:lpstr>
      <vt:lpstr>POS Restaurant - Security</vt:lpstr>
      <vt:lpstr>POS Restaurant - Utilities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 Vogue</dc:title>
  <dc:creator>savitha Rao</dc:creator>
  <cp:lastModifiedBy>sspl21</cp:lastModifiedBy>
  <cp:revision>70</cp:revision>
  <dcterms:created xsi:type="dcterms:W3CDTF">2016-02-10T09:59:15Z</dcterms:created>
  <dcterms:modified xsi:type="dcterms:W3CDTF">2016-02-13T12:49:31Z</dcterms:modified>
</cp:coreProperties>
</file>